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4"/>
  </p:notesMasterIdLst>
  <p:sldIdLst>
    <p:sldId id="279" r:id="rId2"/>
    <p:sldId id="463" r:id="rId3"/>
    <p:sldId id="464" r:id="rId4"/>
    <p:sldId id="465" r:id="rId5"/>
    <p:sldId id="466" r:id="rId6"/>
    <p:sldId id="467" r:id="rId7"/>
    <p:sldId id="468" r:id="rId8"/>
    <p:sldId id="469" r:id="rId9"/>
    <p:sldId id="470" r:id="rId10"/>
    <p:sldId id="496" r:id="rId11"/>
    <p:sldId id="508" r:id="rId12"/>
    <p:sldId id="509" r:id="rId13"/>
    <p:sldId id="514" r:id="rId14"/>
    <p:sldId id="392" r:id="rId15"/>
    <p:sldId id="393" r:id="rId16"/>
    <p:sldId id="511" r:id="rId17"/>
    <p:sldId id="512" r:id="rId18"/>
    <p:sldId id="515" r:id="rId19"/>
    <p:sldId id="516" r:id="rId20"/>
    <p:sldId id="517" r:id="rId21"/>
    <p:sldId id="394" r:id="rId22"/>
    <p:sldId id="36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D4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2140" autoAdjust="0"/>
  </p:normalViewPr>
  <p:slideViewPr>
    <p:cSldViewPr>
      <p:cViewPr>
        <p:scale>
          <a:sx n="75" d="100"/>
          <a:sy n="75" d="100"/>
        </p:scale>
        <p:origin x="-2580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316509251034603E-3"/>
          <c:y val="0.10153018372703412"/>
          <c:w val="0.65535324858029609"/>
          <c:h val="0.8811528871391076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</c:dPt>
          <c:dPt>
            <c:idx val="1"/>
            <c:bubble3D val="0"/>
            <c:spPr>
              <a:solidFill>
                <a:srgbClr val="FFFF00"/>
              </a:solidFill>
            </c:spPr>
          </c:dPt>
          <c:dPt>
            <c:idx val="2"/>
            <c:bubble3D val="0"/>
            <c:spPr>
              <a:solidFill>
                <a:srgbClr val="00B050"/>
              </a:solidFill>
            </c:spPr>
          </c:dPt>
          <c:dPt>
            <c:idx val="3"/>
            <c:bubble3D val="0"/>
            <c:spPr>
              <a:solidFill>
                <a:srgbClr val="0070C0"/>
              </a:solidFill>
            </c:spPr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Мотивированное представление должностного лица Территориального органа по результатам рассмотрения обращений граждан о фактах возникновения угрозы причинения вреда жизни и здоровью либо причинение такого вреда</c:v>
                </c:pt>
                <c:pt idx="1">
                  <c:v>Заявление лицензиата</c:v>
                </c:pt>
                <c:pt idx="2">
                  <c:v>контроль исполнения ранее выданного предписания об устранении нарушений обязательных требований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</c:v>
                </c:pt>
                <c:pt idx="1">
                  <c:v>2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6251779406926292"/>
          <c:y val="2.2253718285214358E-2"/>
          <c:w val="0.32852196751784229"/>
          <c:h val="0.97771478565179348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Проверок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4.1051473207957739E-2"/>
                  <c:y val="-0.420619091778532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4326798938049028E-2"/>
                  <c:y val="-0.308261937125362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83824402652579E-2"/>
                  <c:y val="-0.33995241664292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724674269908819E-2"/>
                  <c:y val="-0.285214315658045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6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Проверок в 2020</c:v>
                </c:pt>
                <c:pt idx="1">
                  <c:v>C нарушениями в 2020</c:v>
                </c:pt>
                <c:pt idx="2">
                  <c:v>Проверок в 2021</c:v>
                </c:pt>
                <c:pt idx="3">
                  <c:v>С нарушениями в 2021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20</c:v>
                </c:pt>
                <c:pt idx="2">
                  <c:v>24</c:v>
                </c:pt>
                <c:pt idx="3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924992"/>
        <c:axId val="55926784"/>
        <c:axId val="0"/>
      </c:bar3DChart>
      <c:catAx>
        <c:axId val="55924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5926784"/>
        <c:crosses val="autoZero"/>
        <c:auto val="1"/>
        <c:lblAlgn val="ctr"/>
        <c:lblOffset val="100"/>
        <c:noMultiLvlLbl val="0"/>
      </c:catAx>
      <c:valAx>
        <c:axId val="559267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5924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1.4933730688158069E-3"/>
                  <c:y val="-6.8173665791776287E-3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2.9868637260622292E-3"/>
                  <c:y val="-1.1505030621172252E-2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4.4801192064474211E-3"/>
                  <c:y val="-7.9610673665791772E-3"/>
                </c:manualLayout>
              </c:layout>
              <c:dLblPos val="outEnd"/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1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Выдано предписаний</c:v>
                </c:pt>
                <c:pt idx="1">
                  <c:v>Составлено протоколов </c:v>
                </c:pt>
                <c:pt idx="2">
                  <c:v>Выдано предостережений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</c:v>
                </c:pt>
                <c:pt idx="1">
                  <c:v>1</c:v>
                </c:pt>
                <c:pt idx="2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2.7378189986436131E-17"/>
                  <c:y val="-8.3333333333333072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1.4933730688158069E-3"/>
                  <c:y val="5.555555555555555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1.4933730688158069E-3"/>
                  <c:y val="5.5555555555555558E-3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separator>
</c:separator>
            </c:dLbl>
            <c:showLegendKey val="0"/>
            <c:showVal val="0"/>
            <c:showCatName val="0"/>
            <c:showSerName val="1"/>
            <c:showPercent val="0"/>
            <c:showBubbleSize val="0"/>
            <c:separator>
</c:separator>
            <c:showLeaderLines val="0"/>
          </c:dLbls>
          <c:cat>
            <c:strRef>
              <c:f>Лист1!$A$2:$A$4</c:f>
              <c:strCache>
                <c:ptCount val="3"/>
                <c:pt idx="0">
                  <c:v>Выдано предписаний</c:v>
                </c:pt>
                <c:pt idx="1">
                  <c:v>Составлено протоколов </c:v>
                </c:pt>
                <c:pt idx="2">
                  <c:v>Выдано предостережений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17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02016"/>
        <c:axId val="58903552"/>
      </c:barChart>
      <c:catAx>
        <c:axId val="58902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58903552"/>
        <c:crosses val="autoZero"/>
        <c:auto val="1"/>
        <c:lblAlgn val="ctr"/>
        <c:lblOffset val="100"/>
        <c:noMultiLvlLbl val="0"/>
      </c:catAx>
      <c:valAx>
        <c:axId val="58903552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9020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13FFE-BAD6-4E6C-802D-75E4328E2F5F}" type="datetimeFigureOut">
              <a:rPr lang="ru-RU" smtClean="0"/>
              <a:pPr/>
              <a:t>30.07.2021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2F90C2-B369-4BA8-A7B6-B3FCF928C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0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44D9F5-3676-48A6-B5DF-3F4DF1123416}" type="slidenum">
              <a:rPr lang="ru-RU" smtClean="0">
                <a:solidFill>
                  <a:prstClr val="black"/>
                </a:solidFill>
              </a:rPr>
              <a:pPr/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88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5417-C1FA-41D8-AD83-0767C6E0A675}" type="datetime1">
              <a:rPr lang="ru-RU" smtClean="0"/>
              <a:t>30.07.2021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" name="Picture 2" descr="C:\Users\Hawk\Downloads\Герб_РЗН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88640"/>
            <a:ext cx="936104" cy="1104179"/>
          </a:xfrm>
          <a:prstGeom prst="rect">
            <a:avLst/>
          </a:prstGeom>
          <a:noFill/>
        </p:spPr>
      </p:pic>
      <p:sp>
        <p:nvSpPr>
          <p:cNvPr id="21" name="Подзаголовок 4"/>
          <p:cNvSpPr txBox="1">
            <a:spLocks/>
          </p:cNvSpPr>
          <p:nvPr userDrawn="1"/>
        </p:nvSpPr>
        <p:spPr>
          <a:xfrm>
            <a:off x="827584" y="1340768"/>
            <a:ext cx="7416824" cy="1008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ТЕРРИТОРИАЛЬНЫЙ ОРГАН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ФЕДЕРАЛЬНОЙ СЛУЖБЫ ПО НАДЗОРУ В СФЕРЕ ЗДРАВООХРАНЕНИЯ ПО МАГАДАНСКОЙ ОБЛАСТИ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FE5E-9D8B-40AC-BDAB-3F0A1C697C64}" type="datetime1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691CB-F2A2-49DD-8127-1D0F3162BA49}" type="datetime1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F0210-E167-4E95-BA13-98D4A9FD7236}" type="datetime1">
              <a:rPr lang="ru-RU" smtClean="0"/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B7902-26AC-4EBC-8AA1-8DF287D2A656}" type="datetime1">
              <a:rPr lang="ru-RU" smtClean="0"/>
              <a:t>30.07.2021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1969CAD-294C-4D15-ADAC-2EEF5D266DFA}" type="datetime1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24DBA-F6CB-4560-856B-3375702A2109}" type="datetime1">
              <a:rPr lang="ru-RU" smtClean="0"/>
              <a:t>30.07.2021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F709E-28DD-4820-A455-B70EB3F20522}" type="datetime1">
              <a:rPr lang="ru-RU" smtClean="0"/>
              <a:t>30.07.2021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B73A-2715-433C-AD55-5ED5E20586F5}" type="datetime1">
              <a:rPr lang="ru-RU" smtClean="0"/>
              <a:t>30.07.2021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6546-8C3C-4E51-B0F6-5ADB0130BCFA}" type="datetime1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84742B9-F419-4E18-83C3-C5C0CC8816CB}" type="datetime1">
              <a:rPr lang="ru-RU" smtClean="0"/>
              <a:t>30.07.2021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FF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99DDA2-6164-4949-A3EE-F1A88737C516}" type="datetime1">
              <a:rPr lang="ru-RU" smtClean="0"/>
              <a:t>30.07.2021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idx="4294967295"/>
          </p:nvPr>
        </p:nvSpPr>
        <p:spPr>
          <a:xfrm>
            <a:off x="755576" y="2348880"/>
            <a:ext cx="7772400" cy="3960440"/>
          </a:xfrm>
          <a:noFill/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dirty="0">
                <a:solidFill>
                  <a:schemeClr val="tx1"/>
                </a:solidFill>
              </a:rPr>
              <a:t>Публичные обсуждения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правоприменительной практики</a:t>
            </a: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000" b="1" cap="all" spc="250" dirty="0" smtClean="0">
                <a:solidFill>
                  <a:srgbClr val="575F6D"/>
                </a:solidFill>
              </a:rPr>
              <a:t>Сташенко </a:t>
            </a:r>
            <a:r>
              <a:rPr lang="ru-RU" sz="2000" b="1" cap="all" spc="250" dirty="0" err="1" smtClean="0">
                <a:solidFill>
                  <a:srgbClr val="575F6D"/>
                </a:solidFill>
              </a:rPr>
              <a:t>л.М</a:t>
            </a:r>
            <a:r>
              <a:rPr lang="ru-RU" sz="2000" b="1" cap="all" spc="250" dirty="0" smtClean="0">
                <a:solidFill>
                  <a:srgbClr val="575F6D"/>
                </a:solidFill>
              </a:rPr>
              <a:t>.</a:t>
            </a:r>
            <a:r>
              <a:rPr lang="ru-RU" sz="2000" b="1" cap="all" spc="250" dirty="0">
                <a:solidFill>
                  <a:srgbClr val="575F6D"/>
                </a:solidFill>
              </a:rPr>
              <a:t/>
            </a:r>
            <a:br>
              <a:rPr lang="ru-RU" sz="2000" b="1" cap="all" spc="250" dirty="0">
                <a:solidFill>
                  <a:srgbClr val="575F6D"/>
                </a:solidFill>
              </a:rPr>
            </a:br>
            <a:r>
              <a:rPr lang="ru-RU" sz="1600" b="1" cap="all" spc="250" dirty="0" smtClean="0">
                <a:solidFill>
                  <a:srgbClr val="575F6D"/>
                </a:solidFill>
              </a:rPr>
              <a:t>заместитель руководителя</a:t>
            </a:r>
            <a:r>
              <a:rPr lang="ru-RU" sz="3600" b="1" dirty="0" smtClean="0">
                <a:solidFill>
                  <a:schemeClr val="tx1"/>
                </a:solidFill>
              </a:rPr>
              <a:t/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1000" b="1" cap="all" spc="25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ru-RU" sz="3600" b="1" cap="all" spc="250" dirty="0">
                <a:solidFill>
                  <a:schemeClr val="tx2"/>
                </a:solidFill>
              </a:rPr>
              <a:t/>
            </a:r>
            <a:br>
              <a:rPr lang="ru-RU" sz="3600" b="1" cap="all" spc="250" dirty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2</a:t>
            </a:r>
            <a:r>
              <a:rPr lang="ru-RU" sz="2000" b="1" dirty="0" smtClean="0">
                <a:solidFill>
                  <a:schemeClr val="tx1"/>
                </a:solidFill>
              </a:rPr>
              <a:t> августа </a:t>
            </a:r>
            <a:r>
              <a:rPr lang="ru-RU" sz="2000" b="1" dirty="0" smtClean="0">
                <a:solidFill>
                  <a:schemeClr val="tx1"/>
                </a:solidFill>
              </a:rPr>
              <a:t>202</a:t>
            </a:r>
            <a:r>
              <a:rPr lang="en-US" sz="2000" b="1" dirty="0" smtClean="0">
                <a:solidFill>
                  <a:schemeClr val="tx1"/>
                </a:solidFill>
              </a:rPr>
              <a:t>1</a:t>
            </a:r>
            <a:r>
              <a:rPr lang="ru-RU" sz="2000" b="1" dirty="0" smtClean="0">
                <a:solidFill>
                  <a:schemeClr val="tx1"/>
                </a:solidFill>
              </a:rPr>
              <a:t> г.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10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.</a:t>
            </a:r>
            <a:r>
              <a:rPr lang="ru-RU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Магадан</a:t>
            </a: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/>
              <a:t>Методические рекомендации МР 3.1/2.2.0241-21 "Изменения N 1 В МР 3.1/2.2.0176/1-20 "Рекомендации по организации работы </a:t>
            </a:r>
            <a:r>
              <a:rPr lang="ru-RU" sz="3200" b="1" dirty="0"/>
              <a:t>вахтовым методом</a:t>
            </a:r>
            <a:r>
              <a:rPr lang="ru-RU" sz="3200" dirty="0"/>
              <a:t> в условиях сохранения рисков распространения COVID-19".</a:t>
            </a:r>
          </a:p>
          <a:p>
            <a:pPr marL="0" indent="0" algn="just">
              <a:buNone/>
            </a:pPr>
            <a:r>
              <a:rPr lang="ru-RU" sz="3200" dirty="0"/>
              <a:t>(утв. Федеральной службой по надзору в сфере защиты прав потребителей и благополучия человека 12 мая 2021 г.)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923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12968" cy="48542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600" dirty="0"/>
              <a:t>Приказ Минздрава России от 22.07.2021 N 792н "О внесении </a:t>
            </a:r>
            <a:r>
              <a:rPr lang="ru-RU" sz="2600" b="1" dirty="0"/>
              <a:t>изменений</a:t>
            </a:r>
            <a:r>
              <a:rPr lang="ru-RU" sz="2600" dirty="0"/>
              <a:t> в приложения N 3 (оказание медицинской помощи в амбулаторных условия), 9 (дополнительная подготовка медицинских работников), 14 (медицинская помощь в плановой форме), и 15 (санаторно-курортное лечение) приказу Министерства здравоохранения Российской Федерации </a:t>
            </a:r>
            <a:r>
              <a:rPr lang="ru-RU" sz="2600" b="1" dirty="0"/>
              <a:t>от 19 марта 2020 г. N 198н</a:t>
            </a:r>
            <a:r>
              <a:rPr lang="ru-RU" sz="2600" dirty="0"/>
              <a:t> "О временном порядке организации работы медицинских организаций в целях реализации мер по профилактике и снижению рисков распространения новой </a:t>
            </a:r>
            <a:r>
              <a:rPr lang="ru-RU" sz="2600" dirty="0" err="1"/>
              <a:t>коронавирусной</a:t>
            </a:r>
            <a:r>
              <a:rPr lang="ru-RU" sz="2600" dirty="0"/>
              <a:t> инфекции COVID-19"</a:t>
            </a:r>
            <a:endParaRPr lang="ru-RU" sz="26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109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Письмом от 29 июня 2021 г. N 30-4/И/2-9825 Министерства здравоохранения Российской Федерации направлены </a:t>
            </a:r>
            <a:r>
              <a:rPr lang="ru-RU" sz="2400" b="1" dirty="0"/>
              <a:t>Временные методические рекомендации: "Порядок проведения вакцинации взрослого населения против COVID-19", </a:t>
            </a:r>
            <a:r>
              <a:rPr lang="ru-RU" sz="2400" dirty="0"/>
              <a:t>которые содержат требования к проведению вакцинации против COVID-19 взрослого населения. (характеристики всех вакцин, оснащение пункта вакцинации, мобильного пункта, показания к вакцинации той или другой </a:t>
            </a:r>
            <a:r>
              <a:rPr lang="ru-RU" sz="2400" dirty="0" err="1"/>
              <a:t>вациной</a:t>
            </a:r>
            <a:r>
              <a:rPr lang="ru-RU" sz="2400" dirty="0"/>
              <a:t>, внесение данных в регистр вакцинированных - в течении 24 часов после вакцинации, нежелательные реакции – </a:t>
            </a:r>
            <a:r>
              <a:rPr lang="ru-RU" sz="2400" dirty="0" err="1"/>
              <a:t>фармаконадзор</a:t>
            </a:r>
            <a:r>
              <a:rPr lang="ru-RU" sz="2400" dirty="0"/>
              <a:t> и др.)</a:t>
            </a:r>
            <a:endParaRPr lang="ru-RU" sz="2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67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algn="just"/>
            <a:r>
              <a:rPr lang="ru-RU" dirty="0" smtClean="0"/>
              <a:t>увеличение </a:t>
            </a:r>
            <a:r>
              <a:rPr lang="ru-RU" dirty="0"/>
              <a:t>ожидаемой продолжительности здоровой жизни </a:t>
            </a:r>
            <a:r>
              <a:rPr lang="ru-RU" b="1" dirty="0"/>
              <a:t>до 67 лет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снижение </a:t>
            </a:r>
            <a:r>
              <a:rPr lang="ru-RU" dirty="0"/>
              <a:t>смертности от болезней системы кровообращения </a:t>
            </a:r>
            <a:r>
              <a:rPr lang="ru-RU" b="1" dirty="0"/>
              <a:t>до 450 случаев</a:t>
            </a:r>
            <a:r>
              <a:rPr lang="ru-RU" dirty="0"/>
              <a:t> на 100 тыс. населения;</a:t>
            </a:r>
          </a:p>
          <a:p>
            <a:pPr algn="just"/>
            <a:r>
              <a:rPr lang="ru-RU" dirty="0" smtClean="0"/>
              <a:t>снижение </a:t>
            </a:r>
            <a:r>
              <a:rPr lang="ru-RU" dirty="0"/>
              <a:t>смертности от новообразований, в том числе от злокачественных, </a:t>
            </a:r>
            <a:r>
              <a:rPr lang="ru-RU" b="1" dirty="0"/>
              <a:t>до 185 случаев</a:t>
            </a:r>
            <a:r>
              <a:rPr lang="ru-RU" dirty="0"/>
              <a:t> на 100 тыс. населения;</a:t>
            </a:r>
          </a:p>
          <a:p>
            <a:pPr algn="just"/>
            <a:r>
              <a:rPr lang="ru-RU" dirty="0" smtClean="0"/>
              <a:t>снижение </a:t>
            </a:r>
            <a:r>
              <a:rPr lang="ru-RU" dirty="0"/>
              <a:t>младенческой смертности снижение младенческой смертности </a:t>
            </a:r>
            <a:r>
              <a:rPr lang="ru-RU" b="1" dirty="0"/>
              <a:t>до 4,5 случая </a:t>
            </a:r>
            <a:r>
              <a:rPr lang="ru-RU" dirty="0"/>
              <a:t>на 1 тыс. родившихся живыми.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2000" dirty="0"/>
              <a:t>Мероприятия, реализуемые в рамках поставленных задач, должны в первую очередь способствовать достижению к 2024 году показателей, установленных национальным проектом «Здравоохранение»</a:t>
            </a:r>
            <a:endParaRPr lang="ru-RU" sz="2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503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Основания внеплановых проверок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9084911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63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2517684"/>
              </p:ext>
            </p:extLst>
          </p:nvPr>
        </p:nvGraphicFramePr>
        <p:xfrm>
          <a:off x="395536" y="1772816"/>
          <a:ext cx="8352928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792088"/>
          </a:xfrm>
        </p:spPr>
        <p:txBody>
          <a:bodyPr>
            <a:normAutofit/>
          </a:bodyPr>
          <a:lstStyle/>
          <a:p>
            <a:r>
              <a:rPr lang="ru-RU" altLang="ru-RU" b="1" dirty="0" smtClean="0"/>
              <a:t>Всего выявлено нарушений: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33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/>
              <a:t>В </a:t>
            </a:r>
            <a:r>
              <a:rPr lang="en-US" sz="2800" dirty="0"/>
              <a:t>I</a:t>
            </a:r>
            <a:r>
              <a:rPr lang="ru-RU" sz="2800" dirty="0"/>
              <a:t> полугодии 2021 году поступило59 (АППГ-48) обращений, из них:</a:t>
            </a:r>
          </a:p>
          <a:p>
            <a:pPr marL="0" indent="0">
              <a:buNone/>
            </a:pPr>
            <a:r>
              <a:rPr lang="ru-RU" sz="2800" dirty="0"/>
              <a:t>- по вопросам качества и безопасности медицинской деятельности – 26 (44%) </a:t>
            </a:r>
          </a:p>
          <a:p>
            <a:pPr marL="0" indent="0">
              <a:buNone/>
            </a:pPr>
            <a:r>
              <a:rPr lang="ru-RU" sz="2800" dirty="0"/>
              <a:t>- по вопросам лекарственного обеспечения, качества и обращения лекарственных средств – 3 (5%).</a:t>
            </a:r>
          </a:p>
          <a:p>
            <a:pPr marL="0" indent="0">
              <a:buNone/>
            </a:pPr>
            <a:r>
              <a:rPr lang="ru-RU" sz="2800" dirty="0"/>
              <a:t>Обоснованными признаны 29,1% (2020 – 33,3%).</a:t>
            </a:r>
          </a:p>
          <a:p>
            <a:pPr marL="0" indent="0">
              <a:buNone/>
            </a:pPr>
            <a:r>
              <a:rPr lang="ru-RU" sz="2800" dirty="0"/>
              <a:t>Проведено проверок – 14 (2020 - 8), </a:t>
            </a:r>
          </a:p>
          <a:p>
            <a:pPr marL="0" indent="0">
              <a:buNone/>
            </a:pPr>
            <a:r>
              <a:rPr lang="ru-RU" sz="2800" dirty="0"/>
              <a:t>Выдано предписаний – 13 (2020- 6);</a:t>
            </a:r>
          </a:p>
          <a:p>
            <a:pPr marL="0" indent="0">
              <a:buNone/>
            </a:pPr>
            <a:r>
              <a:rPr lang="ru-RU" sz="2800" dirty="0"/>
              <a:t>Направлено предостережений – 4 (2020- 7). </a:t>
            </a:r>
            <a:endParaRPr lang="ru-RU" sz="3200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5400" dirty="0">
                <a:solidFill>
                  <a:srgbClr val="B32C16">
                    <a:shade val="75000"/>
                  </a:srgbClr>
                </a:solidFill>
              </a:rPr>
              <a:t>Работа с обращениями</a:t>
            </a:r>
            <a:endParaRPr lang="ru-RU" sz="20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43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500" dirty="0"/>
              <a:t>- при оказании медицинской помощи не выполняются требования Временных методических рекомендаций «Профилактика, диагностика и лечение новой </a:t>
            </a:r>
            <a:r>
              <a:rPr lang="ru-RU" sz="2500" dirty="0" err="1"/>
              <a:t>коронавирусной</a:t>
            </a:r>
            <a:r>
              <a:rPr lang="ru-RU" sz="2500" dirty="0"/>
              <a:t> инфекции (COVID-19)», утвержденных Минздравом России (не назначены необходимые лекарственные препараты; не соблюдаются рекомендованные схемы лечения, не проведена своевременная госпитализация в стационар; не проведен обязательный забор мазка из носа и ротоглотки с целью обследования на COVID-19; при ухудшении состояния пациент не переведен в палату реанимации и интенсивной терапии и др.);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В ходе проверок выявлены нарушения обязательных требований, выражающиеся в следующем</a:t>
            </a:r>
            <a:endParaRPr lang="ru-RU" sz="27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69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8245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/>
              <a:t>- не соблюдается порядок оказания медицинской помощи, предусмотренный приказом Минздрава России от 19.03.2020 № 198н «О временном порядке организации работы медицинских организаций в целях реализации мер по профилактике и снижению рисков распространения новой </a:t>
            </a:r>
            <a:r>
              <a:rPr lang="ru-RU" sz="2400" dirty="0" err="1"/>
              <a:t>коронавирусной</a:t>
            </a:r>
            <a:r>
              <a:rPr lang="ru-RU" sz="2400" dirty="0"/>
              <a:t> инфекции COVID-19» (не осуществлен активный патронаж или </a:t>
            </a:r>
            <a:r>
              <a:rPr lang="ru-RU" sz="2400" dirty="0" err="1"/>
              <a:t>аудиоконтроль</a:t>
            </a:r>
            <a:r>
              <a:rPr lang="ru-RU" sz="2400" dirty="0"/>
              <a:t> состояния пациента; не проводятся своевременно телемедицинские консультации с врачами-специалистами регионального или федерального дистанционного консультативного центра анестезиологии и реанимации; выписка из стационара произведена без соблюдения критериев, предусмотренных Порядком и др.);</a:t>
            </a:r>
          </a:p>
          <a:p>
            <a:pPr marL="0" indent="0" algn="just">
              <a:buNone/>
            </a:pPr>
            <a:r>
              <a:rPr lang="ru-RU" sz="2400" dirty="0"/>
              <a:t>- не соблюдаются Стандарты медицинской помощи больным по различным нозологиям в части не выполнения необходимых исследований;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В ходе проверок выявлены нарушения обязательных требований, выражающиеся в следующем</a:t>
            </a:r>
            <a:endParaRPr lang="ru-RU" sz="27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0540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/>
              <a:t>- не соблюдение маршрутизации пациентов, запоздалый перевод больных из районных больниц в Магаданскую областную больницу</a:t>
            </a:r>
            <a:r>
              <a:rPr lang="ru-RU" sz="1800" dirty="0" smtClean="0"/>
              <a:t>;</a:t>
            </a:r>
          </a:p>
          <a:p>
            <a:pPr marL="0" indent="0" algn="just">
              <a:buNone/>
            </a:pPr>
            <a:r>
              <a:rPr lang="ru-RU" sz="1800" dirty="0" smtClean="0"/>
              <a:t>- отсутствует преемственность между стационаром и амбулаторным звеном; </a:t>
            </a:r>
          </a:p>
          <a:p>
            <a:pPr marL="0" indent="0" algn="just">
              <a:buNone/>
            </a:pPr>
            <a:r>
              <a:rPr lang="ru-RU" sz="1800" dirty="0" smtClean="0"/>
              <a:t>- </a:t>
            </a:r>
            <a:r>
              <a:rPr lang="ru-RU" sz="1800" dirty="0"/>
              <a:t>отсутствует должная организация и не соблюдается порядок осуществления внутреннего контроля качества и безопасности медицинской деятельности;</a:t>
            </a:r>
          </a:p>
          <a:p>
            <a:pPr marL="0" indent="0" algn="just">
              <a:buNone/>
            </a:pPr>
            <a:r>
              <a:rPr lang="ru-RU" sz="1800" dirty="0"/>
              <a:t>- при выписке из стационара пациент не обеспечен лекарственными препаратами, что может привести к перерыву в лечении и ухудшению состояния его здоровья;</a:t>
            </a:r>
          </a:p>
          <a:p>
            <a:pPr marL="0" indent="0" algn="just">
              <a:buNone/>
            </a:pPr>
            <a:r>
              <a:rPr lang="ru-RU" sz="1800" dirty="0"/>
              <a:t>- несвоевременное направление на консультацию к онкологу с момента установления предварительного диагноза злокачественного новообразования у пациента; </a:t>
            </a:r>
          </a:p>
          <a:p>
            <a:pPr marL="0" indent="0" algn="just">
              <a:buNone/>
            </a:pPr>
            <a:r>
              <a:rPr lang="ru-RU" sz="1800" dirty="0"/>
              <a:t>- несвоевременная госпитализация в стационар для оказания хирургической помощи.</a:t>
            </a:r>
          </a:p>
          <a:p>
            <a:pPr marL="0" indent="0" algn="just">
              <a:buNone/>
            </a:pPr>
            <a:r>
              <a:rPr lang="ru-RU" sz="1800" dirty="0"/>
              <a:t>Не соблюдение порядков, стандартов ведет к несвоевременному оказанию медицинской помощи, ненадлежащего качества, нарушению прав пациента на получение своевременной и качественной медицинской помощи.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В ходе проверок выявлены нарушения обязательных требований, выражающиеся в следующем</a:t>
            </a:r>
            <a:endParaRPr lang="ru-RU" sz="27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46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54304"/>
            <a:ext cx="8784976" cy="4927024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4000" dirty="0"/>
              <a:t>Приказ Минтруда России N 929н, Минздрава России N 1345н от 21.12.2020 </a:t>
            </a:r>
            <a:r>
              <a:rPr lang="ru-RU" sz="4000" b="1" dirty="0"/>
              <a:t>"Об утверждении Порядка предоставления набора социальных услуг отдельным категориям граждан"</a:t>
            </a:r>
            <a:r>
              <a:rPr lang="ru-RU" sz="4000" dirty="0"/>
              <a:t> с 01.09.2021 (отменяет  приказ № 328).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1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8784976" cy="48245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dirty="0" smtClean="0"/>
              <a:t>- 53 </a:t>
            </a:r>
            <a:r>
              <a:rPr lang="ru-RU" sz="3200" dirty="0"/>
              <a:t>единицы (5 наименований) незарегистрированных медицинских изделий; </a:t>
            </a:r>
            <a:endParaRPr lang="ru-RU" sz="3200" dirty="0" smtClean="0"/>
          </a:p>
          <a:p>
            <a:pPr marL="0" indent="0" algn="just">
              <a:buNone/>
            </a:pPr>
            <a:r>
              <a:rPr lang="ru-RU" sz="3200" dirty="0" smtClean="0"/>
              <a:t>- </a:t>
            </a:r>
            <a:r>
              <a:rPr lang="ru-RU" sz="3200" dirty="0"/>
              <a:t>60 упаковок (4 наименования) недоброкачественных лекарственных препаратов.</a:t>
            </a:r>
          </a:p>
          <a:p>
            <a:pPr marL="0" indent="0" algn="just">
              <a:buNone/>
            </a:pPr>
            <a:r>
              <a:rPr lang="ru-RU" sz="3200" dirty="0"/>
              <a:t>- по результатам экспертизы образцов лекарственных средств выявлено 1 наименование недоброкачественного лекарственного препарата.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/>
              <a:t>Выявлены недоброкачественные МИ и ЛП</a:t>
            </a:r>
            <a:endParaRPr lang="ru-RU" sz="32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382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ПРИНЯТЫЕ МЕРЫ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520855"/>
              </p:ext>
            </p:extLst>
          </p:nvPr>
        </p:nvGraphicFramePr>
        <p:xfrm>
          <a:off x="323528" y="1556792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00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9512" y="3212976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3"/>
                </a:solidFill>
                <a:latin typeface="Book Antiqua"/>
              </a:rPr>
              <a:t>Спасибо</a:t>
            </a:r>
            <a:r>
              <a:rPr lang="ru-RU" sz="8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smtClean="0">
                <a:solidFill>
                  <a:schemeClr val="accent3"/>
                </a:solidFill>
                <a:latin typeface="Book Antiqua"/>
              </a:rPr>
              <a:t>за внимание!</a:t>
            </a:r>
            <a:endParaRPr lang="ru-RU" sz="4800" b="1" dirty="0">
              <a:solidFill>
                <a:schemeClr val="accent3"/>
              </a:solidFill>
              <a:latin typeface="Book Antiqua"/>
            </a:endParaRPr>
          </a:p>
        </p:txBody>
      </p:sp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176342" y="5805264"/>
            <a:ext cx="878497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info@reg49.roszdravnadzor.ru</a:t>
            </a:r>
            <a:endParaRPr lang="ru-RU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2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/>
              <a:t>Приказом Минздрава</a:t>
            </a:r>
            <a:r>
              <a:rPr lang="ru-RU" sz="2200" b="1" dirty="0"/>
              <a:t> № 464н от 18.05.2021</a:t>
            </a:r>
            <a:r>
              <a:rPr lang="ru-RU" sz="2200" dirty="0"/>
              <a:t> утверждены новые </a:t>
            </a:r>
            <a:r>
              <a:rPr lang="ru-RU" sz="2200" b="1" dirty="0"/>
              <a:t>Правила проведения лабораторных исследований</a:t>
            </a:r>
            <a:r>
              <a:rPr lang="ru-RU" sz="2200" dirty="0"/>
              <a:t>. Вступает в силу с 01.09.2021.</a:t>
            </a:r>
          </a:p>
          <a:p>
            <a:pPr marL="0" indent="0" algn="just">
              <a:buNone/>
            </a:pPr>
            <a:r>
              <a:rPr lang="ru-RU" sz="2200" dirty="0"/>
              <a:t>Устанавливается порядок организации и проведения лабораторных исследований, включая клинические лабораторные исследования и микробиологические исследования, в медицинских и иных организациях, осуществляющих медицинскую деятельность на основании лицензии, предусматривающей выполнение работ (услуг) по клинической лабораторной диагностике, и (или) лабораторной генетике, и (или) медицинской микробиологии, и (или) бактериологии, и (или) вирусологии, и (или) лабораторной микологии, и (или) паразитологии, и (или) лабораторной диагностике.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40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/>
              <a:t>Правила </a:t>
            </a:r>
            <a:r>
              <a:rPr lang="ru-RU" sz="2000" u="sng" dirty="0"/>
              <a:t>не распространяются</a:t>
            </a:r>
            <a:r>
              <a:rPr lang="ru-RU" sz="2000" dirty="0"/>
              <a:t>:</a:t>
            </a:r>
          </a:p>
          <a:p>
            <a:pPr marL="0" indent="0" algn="just">
              <a:buNone/>
            </a:pPr>
            <a:r>
              <a:rPr lang="ru-RU" sz="2000" dirty="0"/>
              <a:t>— </a:t>
            </a:r>
            <a:r>
              <a:rPr lang="ru-RU" sz="2000" b="1" dirty="0"/>
              <a:t>на организацию</a:t>
            </a:r>
            <a:r>
              <a:rPr lang="ru-RU" sz="2000" dirty="0"/>
              <a:t> </a:t>
            </a:r>
            <a:r>
              <a:rPr lang="ru-RU" sz="2000" b="1" dirty="0"/>
              <a:t>и проведение лабораторных генетических исследований</a:t>
            </a:r>
            <a:r>
              <a:rPr lang="ru-RU" sz="2000" dirty="0"/>
              <a:t> для пациентов с наличием (подозрением) врожденных и (или) наследственных заболеваний, у которых лабораторные генетические исследования осуществляются в соответствии с Порядком оказания медицинской помощи больным с врожденными и (или) наследственными заболеваниями, утвержденным приказом № 917н от 15.11.2012;</a:t>
            </a:r>
          </a:p>
          <a:p>
            <a:pPr marL="0" indent="0" algn="just">
              <a:buNone/>
            </a:pPr>
            <a:r>
              <a:rPr lang="ru-RU" sz="2000" dirty="0"/>
              <a:t>— на организацию и проведение исследований, выполняемых медицинскими работниками </a:t>
            </a:r>
            <a:r>
              <a:rPr lang="ru-RU" sz="2000" b="1" dirty="0"/>
              <a:t>по месту оказания медицинской помощи с целью получения результата немедленно</a:t>
            </a:r>
            <a:r>
              <a:rPr lang="ru-RU" sz="2000" dirty="0"/>
              <a:t>, необходимого для принятия клинических решений, при оказании медицинской помощи в соответствии с порядками оказания медицинской помощи, на основе клинических рекомендаций и с учетом стандартов медицинской помощи.</a:t>
            </a:r>
          </a:p>
          <a:p>
            <a:pPr marL="0" indent="0" algn="just" fontAlgn="base"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50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25448"/>
            <a:ext cx="8784976" cy="4854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Приказ Минздрава России от 10.06.2021 </a:t>
            </a:r>
            <a:r>
              <a:rPr lang="en-US" dirty="0"/>
              <a:t>N</a:t>
            </a:r>
            <a:r>
              <a:rPr lang="ru-RU" dirty="0"/>
              <a:t> 612н "Об утверждении стандарта медицинской помощи взрослым при </a:t>
            </a:r>
            <a:r>
              <a:rPr lang="ru-RU" b="1" dirty="0"/>
              <a:t>остром инфаркте миокарда с подъемом</a:t>
            </a:r>
            <a:r>
              <a:rPr lang="ru-RU" dirty="0"/>
              <a:t> сегмента </a:t>
            </a:r>
            <a:r>
              <a:rPr lang="en-US" dirty="0"/>
              <a:t>ST</a:t>
            </a:r>
            <a:r>
              <a:rPr lang="ru-RU" dirty="0"/>
              <a:t> электрокардиограммы (диагностика, лечение и диспансерное наблюдение)" </a:t>
            </a:r>
          </a:p>
          <a:p>
            <a:pPr marL="0" indent="0">
              <a:buNone/>
            </a:pPr>
            <a:r>
              <a:rPr lang="ru-RU" dirty="0"/>
              <a:t>Приказ Минздрава России от 02.03.2021 N 158н "Об утверждении стандарта медицинской помощи взрослым </a:t>
            </a:r>
            <a:r>
              <a:rPr lang="ru-RU" b="1" dirty="0"/>
              <a:t>при остром коронарном синдроме</a:t>
            </a:r>
            <a:r>
              <a:rPr lang="ru-RU" dirty="0"/>
              <a:t> без подъема сегмента ST электрокардиограммы (диагностика, лечение и диспансерное наблюдение)" с 24.04.2021 вступил в силу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69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3560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200" dirty="0"/>
              <a:t>Приказ МЗ от 02.11.2020 N 1193н "Об утверждении стандартов медицинской помощи взрослым при </a:t>
            </a:r>
            <a:r>
              <a:rPr lang="ru-RU" sz="3200" b="1" dirty="0"/>
              <a:t>артериальной гипертензии</a:t>
            </a:r>
            <a:r>
              <a:rPr lang="ru-RU" sz="3200" dirty="0"/>
              <a:t>" с 26.02.2021 </a:t>
            </a:r>
          </a:p>
          <a:p>
            <a:pPr marL="0" indent="0" algn="just">
              <a:buNone/>
            </a:pPr>
            <a:r>
              <a:rPr lang="ru-RU" sz="3200" dirty="0"/>
              <a:t>Приказ Минздрава России от 10.06.2021 </a:t>
            </a:r>
            <a:r>
              <a:rPr lang="en-US" sz="3200" dirty="0"/>
              <a:t>N</a:t>
            </a:r>
            <a:r>
              <a:rPr lang="ru-RU" sz="3200" dirty="0"/>
              <a:t> 611н "Об утверждении стандарта медицинской помощи взрослым при </a:t>
            </a:r>
            <a:r>
              <a:rPr lang="ru-RU" sz="3200" b="1" dirty="0"/>
              <a:t>язвенной болезни</a:t>
            </a:r>
            <a:r>
              <a:rPr lang="ru-RU" sz="3200" dirty="0"/>
              <a:t> (диагностика и лечение)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11795695"/>
              </p:ext>
            </p:extLst>
          </p:nvPr>
        </p:nvGraphicFramePr>
        <p:xfrm>
          <a:off x="179512" y="4293096"/>
          <a:ext cx="8784976" cy="20876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2488"/>
                <a:gridCol w="4392488"/>
              </a:tblGrid>
              <a:tr h="2616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 291 ПП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 852 ПП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0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гигиена в стоматологии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стоматология профилактическая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0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</a:rPr>
                        <a:t>диабетология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эндокринология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0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наркология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психиатрия-наркология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0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</a:rPr>
                        <a:t>лабораторное дело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лабораторная диагностика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23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лечебная физкультура и спортивная медицина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</a:rPr>
                        <a:t>спортивная медицина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0508" y="1556792"/>
            <a:ext cx="878497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Постановление Правительства РФ № 852 от 01.06.2021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"О лицензировании медицинской деятельности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alt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Вступает в силу с 01.09.2021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которым утверждены: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Положение о лицензировании медицинской деятельности;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перечень тождественных работ (услуг), составляющих медицинскую деятельность.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Например,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5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700" dirty="0"/>
              <a:t>Выданные до дня вступления в силу настоящего постановления </a:t>
            </a:r>
            <a:r>
              <a:rPr lang="ru-RU" sz="1700" b="1" dirty="0"/>
              <a:t>лицензии на осуществление медицинской деятельности подлежат переоформлению</a:t>
            </a:r>
            <a:r>
              <a:rPr lang="ru-RU" sz="1700" dirty="0"/>
              <a:t> в части исключения работ (услуг), не предусмотренных приложением к Положению, утвержденному настоящим постановлением, </a:t>
            </a:r>
            <a:r>
              <a:rPr lang="ru-RU" sz="1700" b="1" dirty="0"/>
              <a:t>не позднее чем до 1 сентября 2022 </a:t>
            </a:r>
            <a:r>
              <a:rPr lang="ru-RU" sz="1700" dirty="0"/>
              <a:t>г., за исключением тождественных работ (услуг), составляющих медицинскую деятельность, предусмотренных перечнем, утвержденным настоящим постановлением.</a:t>
            </a:r>
          </a:p>
          <a:p>
            <a:pPr marL="0" indent="0" algn="just" fontAlgn="base">
              <a:buNone/>
            </a:pPr>
            <a:r>
              <a:rPr lang="ru-RU" sz="1700" dirty="0"/>
              <a:t>изменены условия лицензирования медицинской деятельности</a:t>
            </a:r>
          </a:p>
          <a:p>
            <a:pPr marL="0" indent="0" algn="just" fontAlgn="base">
              <a:buNone/>
            </a:pPr>
            <a:r>
              <a:rPr lang="ru-RU" sz="1700" dirty="0"/>
              <a:t>Новыми правилами, в частности, уточняются лицензионные требования к соискателю лицензии и к лицензиату. Одно из таких требований – размещение предусмотренных законодательством сведений о медицинской организации в единой государственной информационной системе в сфере здравоохранения (ЕГИСЗ).</a:t>
            </a:r>
          </a:p>
          <a:p>
            <a:pPr marL="0" indent="0" algn="just" fontAlgn="base">
              <a:buNone/>
            </a:pPr>
            <a:r>
              <a:rPr lang="ru-RU" sz="1700" dirty="0"/>
              <a:t>Представление копий документов (о наличии у работников соответствующего образования и аккредитации, сведения о медицинских изделиях и их </a:t>
            </a:r>
            <a:r>
              <a:rPr lang="ru-RU" sz="1700" dirty="0" err="1"/>
              <a:t>госрегистрации</a:t>
            </a:r>
            <a:r>
              <a:rPr lang="ru-RU" sz="1700" dirty="0"/>
              <a:t>) не требуется в случае внесения соискателем лицензии соответствующей информации в федеральный реестр медицинских организаций и федеральный регистр медицинских работников единой системы.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98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008112"/>
          </a:xfrm>
        </p:spPr>
        <p:txBody>
          <a:bodyPr>
            <a:noAutofit/>
          </a:bodyPr>
          <a:lstStyle/>
          <a:p>
            <a:r>
              <a:rPr lang="ru-RU" sz="1500" dirty="0"/>
              <a:t/>
            </a:r>
            <a:br>
              <a:rPr lang="ru-RU" sz="1500" dirty="0"/>
            </a:br>
            <a:r>
              <a:rPr lang="ru-RU" sz="2000" b="1" dirty="0" smtClean="0"/>
              <a:t>ПРОИЗОШЕДШИЕ ЗА ОТЧЕТНЫЙ ПЕРИОД ИЗМЕНЕНИЯ НОРМАТИВНОГО РЕГУЛИРОВАНИЯ </a:t>
            </a:r>
            <a:br>
              <a:rPr lang="ru-RU" sz="2000" b="1" dirty="0" smtClean="0"/>
            </a:br>
            <a:r>
              <a:rPr lang="ru-RU" sz="2000" b="1" dirty="0" smtClean="0"/>
              <a:t>В СФЕРЕ ЗДРАВООХРАНЕНИЯ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000" dirty="0"/>
              <a:t>Минздрав в письме </a:t>
            </a:r>
            <a:r>
              <a:rPr lang="ru-RU" sz="4000" b="1" dirty="0"/>
              <a:t>№ 17-4/И/1-7530 от 20.05.2021 </a:t>
            </a:r>
            <a:r>
              <a:rPr lang="ru-RU" sz="4000" dirty="0"/>
              <a:t>установил срок перехода медицинских организаций на работу в соответствии </a:t>
            </a:r>
            <a:r>
              <a:rPr lang="ru-RU" sz="4000" b="1" dirty="0"/>
              <a:t>с клиническими рекомендациями с 1 января 2022 года.</a:t>
            </a:r>
            <a:endParaRPr lang="ru-RU" sz="4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30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6092</TotalTime>
  <Words>1188</Words>
  <Application>Microsoft Office PowerPoint</Application>
  <PresentationFormat>Экран (4:3)</PresentationFormat>
  <Paragraphs>115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Официальная</vt:lpstr>
      <vt:lpstr>Публичные обсуждения правоприменительной практики  Сташенко л.М. заместитель руководителя . 2 августа 2021 г. . Магадан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 ПРОИЗОШЕДШИЕ ЗА ОТЧЕТНЫЙ ПЕРИОД ИЗМЕНЕНИЯ НОРМАТИВНОГО РЕГУЛИРОВАНИЯ  В СФЕРЕ ЗДРАВООХРАНЕНИЯ</vt:lpstr>
      <vt:lpstr>Мероприятия, реализуемые в рамках поставленных задач, должны в первую очередь способствовать достижению к 2024 году показателей, установленных национальным проектом «Здравоохранение»</vt:lpstr>
      <vt:lpstr>Основания внеплановых проверок</vt:lpstr>
      <vt:lpstr>Всего выявлено нарушений:</vt:lpstr>
      <vt:lpstr> Работа с обращениями</vt:lpstr>
      <vt:lpstr> В ходе проверок выявлены нарушения обязательных требований, выражающиеся в следующем</vt:lpstr>
      <vt:lpstr> В ходе проверок выявлены нарушения обязательных требований, выражающиеся в следующем</vt:lpstr>
      <vt:lpstr> В ходе проверок выявлены нарушения обязательных требований, выражающиеся в следующем</vt:lpstr>
      <vt:lpstr> Выявлены недоброкачественные МИ и ЛП</vt:lpstr>
      <vt:lpstr>ПРИНЯТЫЕ МЕРЫ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Правоприменительная практика,  статистика типовых нарушений обязательных требований</dc:title>
  <dc:creator>Hawk</dc:creator>
  <cp:lastModifiedBy>Hawk</cp:lastModifiedBy>
  <cp:revision>211</cp:revision>
  <dcterms:created xsi:type="dcterms:W3CDTF">2017-04-12T01:14:08Z</dcterms:created>
  <dcterms:modified xsi:type="dcterms:W3CDTF">2021-07-30T03:56:53Z</dcterms:modified>
</cp:coreProperties>
</file>