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24"/>
  </p:notesMasterIdLst>
  <p:sldIdLst>
    <p:sldId id="279" r:id="rId2"/>
    <p:sldId id="463" r:id="rId3"/>
    <p:sldId id="464" r:id="rId4"/>
    <p:sldId id="465" r:id="rId5"/>
    <p:sldId id="466" r:id="rId6"/>
    <p:sldId id="467" r:id="rId7"/>
    <p:sldId id="468" r:id="rId8"/>
    <p:sldId id="469" r:id="rId9"/>
    <p:sldId id="470" r:id="rId10"/>
    <p:sldId id="496" r:id="rId11"/>
    <p:sldId id="508" r:id="rId12"/>
    <p:sldId id="509" r:id="rId13"/>
    <p:sldId id="497" r:id="rId14"/>
    <p:sldId id="390" r:id="rId15"/>
    <p:sldId id="392" r:id="rId16"/>
    <p:sldId id="503" r:id="rId17"/>
    <p:sldId id="393" r:id="rId18"/>
    <p:sldId id="394" r:id="rId19"/>
    <p:sldId id="511" r:id="rId20"/>
    <p:sldId id="512" r:id="rId21"/>
    <p:sldId id="513" r:id="rId22"/>
    <p:sldId id="360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66"/>
    <a:srgbClr val="D4FF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9" autoAdjust="0"/>
    <p:restoredTop sz="92140" autoAdjust="0"/>
  </p:normalViewPr>
  <p:slideViewPr>
    <p:cSldViewPr>
      <p:cViewPr>
        <p:scale>
          <a:sx n="75" d="100"/>
          <a:sy n="75" d="100"/>
        </p:scale>
        <p:origin x="-2580" y="-7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Проверки</c:v>
                </c:pt>
              </c:strCache>
            </c:strRef>
          </c:tx>
          <c:explosion val="11"/>
          <c:dPt>
            <c:idx val="0"/>
            <c:bubble3D val="0"/>
            <c:spPr>
              <a:solidFill>
                <a:schemeClr val="accent4"/>
              </a:solidFill>
            </c:spPr>
          </c:dPt>
          <c:dPt>
            <c:idx val="1"/>
            <c:bubble3D val="0"/>
            <c:spPr>
              <a:solidFill>
                <a:srgbClr val="66FF66"/>
              </a:solidFill>
            </c:spPr>
          </c:dPt>
          <c:dLbls>
            <c:dLbl>
              <c:idx val="1"/>
              <c:layout>
                <c:manualLayout>
                  <c:x val="0.12794968373578325"/>
                  <c:y val="-0.36740579672926821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txPr>
              <a:bodyPr/>
              <a:lstStyle/>
              <a:p>
                <a:pPr>
                  <a:defRPr sz="4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1"/>
          </c:dLbls>
          <c:cat>
            <c:strRef>
              <c:f>Лист1!$A$2:$A$3</c:f>
              <c:strCache>
                <c:ptCount val="2"/>
                <c:pt idx="0">
                  <c:v>Плановые</c:v>
                </c:pt>
                <c:pt idx="1">
                  <c:v>Внеплановые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</c:v>
                </c:pt>
                <c:pt idx="1">
                  <c:v>46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5316509251034603E-3"/>
          <c:y val="0.10153018372703412"/>
          <c:w val="0.65535324858029609"/>
          <c:h val="0.88115288713910767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Проверки</c:v>
                </c:pt>
              </c:strCache>
            </c:strRef>
          </c:tx>
          <c:dPt>
            <c:idx val="0"/>
            <c:bubble3D val="0"/>
            <c:spPr>
              <a:solidFill>
                <a:srgbClr val="C00000"/>
              </a:solidFill>
            </c:spPr>
          </c:dPt>
          <c:dPt>
            <c:idx val="1"/>
            <c:bubble3D val="0"/>
            <c:spPr>
              <a:solidFill>
                <a:srgbClr val="FFFF00"/>
              </a:solidFill>
            </c:spPr>
          </c:dPt>
          <c:dPt>
            <c:idx val="2"/>
            <c:bubble3D val="0"/>
            <c:spPr>
              <a:solidFill>
                <a:srgbClr val="00B050"/>
              </a:solidFill>
            </c:spPr>
          </c:dPt>
          <c:dPt>
            <c:idx val="3"/>
            <c:bubble3D val="0"/>
            <c:spPr>
              <a:solidFill>
                <a:srgbClr val="0070C0"/>
              </a:solidFill>
            </c:spPr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Контроль исполнения предписания</c:v>
                </c:pt>
                <c:pt idx="1">
                  <c:v>Поручения росздравнадзора</c:v>
                </c:pt>
                <c:pt idx="2">
                  <c:v>По обращениям граждан</c:v>
                </c:pt>
                <c:pt idx="3">
                  <c:v>Требования провуратуры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14</c:v>
                </c:pt>
                <c:pt idx="1">
                  <c:v>13</c:v>
                </c:pt>
                <c:pt idx="2">
                  <c:v>17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  <c:spPr>
        <a:noFill/>
      </c:spPr>
    </c:sideWall>
    <c:backWall>
      <c:thickness val="0"/>
      <c:spPr>
        <a:noFill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Проверок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</c:spPr>
          </c:dPt>
          <c:dPt>
            <c:idx val="1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3"/>
            <c:invertIfNegative val="0"/>
            <c:bubble3D val="0"/>
            <c:spPr>
              <a:solidFill>
                <a:srgbClr val="FF0000"/>
              </a:solidFill>
            </c:spPr>
          </c:dPt>
          <c:dLbls>
            <c:dLbl>
              <c:idx val="0"/>
              <c:layout>
                <c:manualLayout>
                  <c:x val="4.1051473207957739E-2"/>
                  <c:y val="-0.4206190917785322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2.4326798938049028E-2"/>
                  <c:y val="-0.3082619371253627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3683824402652579E-2"/>
                  <c:y val="-0.3399524166429233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6724674269908819E-2"/>
                  <c:y val="-0.2852143156580459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60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Проверок в 2019</c:v>
                </c:pt>
                <c:pt idx="1">
                  <c:v>C нарушениями в 2019</c:v>
                </c:pt>
                <c:pt idx="2">
                  <c:v>Проверок в 2020</c:v>
                </c:pt>
                <c:pt idx="3">
                  <c:v>С нарушениями в 2020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70</c:v>
                </c:pt>
                <c:pt idx="1">
                  <c:v>44</c:v>
                </c:pt>
                <c:pt idx="2">
                  <c:v>50</c:v>
                </c:pt>
                <c:pt idx="3">
                  <c:v>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75064448"/>
        <c:axId val="75065984"/>
        <c:axId val="0"/>
      </c:bar3DChart>
      <c:catAx>
        <c:axId val="750644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75065984"/>
        <c:crosses val="autoZero"/>
        <c:auto val="1"/>
        <c:lblAlgn val="ctr"/>
        <c:lblOffset val="100"/>
        <c:noMultiLvlLbl val="0"/>
      </c:catAx>
      <c:valAx>
        <c:axId val="750659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50644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1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2"/>
            <c:invertIfNegative val="0"/>
            <c:bubble3D val="0"/>
            <c:spPr>
              <a:solidFill>
                <a:srgbClr val="C00000"/>
              </a:solidFill>
            </c:spPr>
          </c:dPt>
          <c:dLbls>
            <c:dLbl>
              <c:idx val="0"/>
              <c:layout>
                <c:manualLayout>
                  <c:x val="2.9867461376316138E-3"/>
                  <c:y val="0.28484951881014875"/>
                </c:manualLayout>
              </c:layout>
              <c:dLblPos val="outEnd"/>
              <c:showLegendKey val="0"/>
              <c:showVal val="1"/>
              <c:showCatName val="0"/>
              <c:showSerName val="1"/>
              <c:showPercent val="0"/>
              <c:showBubbleSize val="0"/>
              <c:separator>
</c:separator>
            </c:dLbl>
            <c:dLbl>
              <c:idx val="1"/>
              <c:layout>
                <c:manualLayout>
                  <c:x val="0"/>
                  <c:y val="0.35687226596675414"/>
                </c:manualLayout>
              </c:layout>
              <c:dLblPos val="outEnd"/>
              <c:showLegendKey val="0"/>
              <c:showVal val="1"/>
              <c:showCatName val="0"/>
              <c:showSerName val="1"/>
              <c:showPercent val="0"/>
              <c:showBubbleSize val="0"/>
              <c:separator>
</c:separator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aseline="0">
                    <a:solidFill>
                      <a:schemeClr val="tx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1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Выдано предписаний</c:v>
                </c:pt>
                <c:pt idx="1">
                  <c:v>Составлено протоколов 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45</c:v>
                </c:pt>
                <c:pt idx="1">
                  <c:v>37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</c:spPr>
          </c:dPt>
          <c:dPt>
            <c:idx val="1"/>
            <c:invertIfNegative val="0"/>
            <c:bubble3D val="0"/>
            <c:spPr>
              <a:solidFill>
                <a:srgbClr val="92D050"/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</c:spPr>
          </c:dPt>
          <c:dLbls>
            <c:dLbl>
              <c:idx val="0"/>
              <c:layout>
                <c:manualLayout>
                  <c:x val="-2.9867461376316138E-3"/>
                  <c:y val="0.2638888888888889"/>
                </c:manualLayout>
              </c:layout>
              <c:showLegendKey val="0"/>
              <c:showVal val="1"/>
              <c:showCatName val="0"/>
              <c:showSerName val="1"/>
              <c:showPercent val="0"/>
              <c:showBubbleSize val="0"/>
              <c:separator>
</c:separator>
            </c:dLbl>
            <c:dLbl>
              <c:idx val="1"/>
              <c:layout>
                <c:manualLayout>
                  <c:x val="-2.9867461376316138E-3"/>
                  <c:y val="0.1361111111111111"/>
                </c:manualLayout>
              </c:layout>
              <c:showLegendKey val="0"/>
              <c:showVal val="1"/>
              <c:showCatName val="0"/>
              <c:showSerName val="1"/>
              <c:showPercent val="0"/>
              <c:showBubbleSize val="0"/>
              <c:separator>
</c:separator>
            </c:dLbl>
            <c:dLbl>
              <c:idx val="2"/>
              <c:layout>
                <c:manualLayout>
                  <c:x val="1.4933730688158069E-3"/>
                  <c:y val="0.15277777777777779"/>
                </c:manualLayout>
              </c:layout>
              <c:showLegendKey val="0"/>
              <c:showVal val="1"/>
              <c:showCatName val="0"/>
              <c:showSerName val="1"/>
              <c:showPercent val="0"/>
              <c:showBubbleSize val="0"/>
              <c:separator>
</c:separator>
            </c:dLbl>
            <c:showLegendKey val="0"/>
            <c:showVal val="0"/>
            <c:showCatName val="0"/>
            <c:showSerName val="1"/>
            <c:showPercent val="0"/>
            <c:showBubbleSize val="0"/>
            <c:separator>
</c:separator>
            <c:showLeaderLines val="0"/>
          </c:dLbls>
          <c:cat>
            <c:strRef>
              <c:f>Лист1!$A$2:$A$3</c:f>
              <c:strCache>
                <c:ptCount val="2"/>
                <c:pt idx="0">
                  <c:v>Выдано предписаний</c:v>
                </c:pt>
                <c:pt idx="1">
                  <c:v>Составлено протоколов 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44</c:v>
                </c:pt>
                <c:pt idx="1">
                  <c:v>24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1"/>
            <c:showPercent val="0"/>
            <c:showBubbleSize val="0"/>
            <c:separator>
</c:separator>
            <c:showLeaderLines val="0"/>
          </c:dLbls>
          <c:cat>
            <c:strRef>
              <c:f>Лист1!$A$2:$A$3</c:f>
              <c:strCache>
                <c:ptCount val="2"/>
                <c:pt idx="0">
                  <c:v>Выдано предписаний</c:v>
                </c:pt>
                <c:pt idx="1">
                  <c:v>Составлено протоколов 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36</c:v>
                </c:pt>
                <c:pt idx="1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5207040"/>
        <c:axId val="75208576"/>
      </c:barChart>
      <c:catAx>
        <c:axId val="752070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75208576"/>
        <c:crosses val="autoZero"/>
        <c:auto val="1"/>
        <c:lblAlgn val="ctr"/>
        <c:lblOffset val="100"/>
        <c:noMultiLvlLbl val="0"/>
      </c:catAx>
      <c:valAx>
        <c:axId val="75208576"/>
        <c:scaling>
          <c:orientation val="minMax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52070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C13FFE-BAD6-4E6C-802D-75E4328E2F5F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2F90C2-B369-4BA8-A7B6-B3FCF928CF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31026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4D9F5-3676-48A6-B5DF-3F4DF1123416}" type="slidenum">
              <a:rPr lang="ru-RU" smtClean="0">
                <a:solidFill>
                  <a:prstClr val="black"/>
                </a:solidFill>
              </a:rPr>
              <a:pPr/>
              <a:t>22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4588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E5417-C1FA-41D8-AD83-0767C6E0A675}" type="datetime1">
              <a:rPr lang="ru-RU" smtClean="0"/>
              <a:t>15.02.2021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20" name="Picture 2" descr="C:\Users\Hawk\Downloads\Герб_РЗН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39952" y="188640"/>
            <a:ext cx="936104" cy="1104179"/>
          </a:xfrm>
          <a:prstGeom prst="rect">
            <a:avLst/>
          </a:prstGeom>
          <a:noFill/>
        </p:spPr>
      </p:pic>
      <p:sp>
        <p:nvSpPr>
          <p:cNvPr id="21" name="Подзаголовок 4"/>
          <p:cNvSpPr txBox="1">
            <a:spLocks/>
          </p:cNvSpPr>
          <p:nvPr userDrawn="1"/>
        </p:nvSpPr>
        <p:spPr>
          <a:xfrm>
            <a:off x="827584" y="1340768"/>
            <a:ext cx="7416824" cy="1008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ТЕРРИТОРИАЛЬНЫЙ ОРГАН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ФЕДЕРАЛЬНОЙ СЛУЖБЫ ПО НАДЗОРУ В СФЕРЕ ЗДРАВООХРАНЕНИЯ ПО МАГАДАНСКОЙ ОБЛАСТИ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FFE5E-9D8B-40AC-BDAB-3F0A1C697C64}" type="datetime1">
              <a:rPr lang="ru-RU" smtClean="0"/>
              <a:t>15.02.2021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691CB-F2A2-49DD-8127-1D0F3162BA49}" type="datetime1">
              <a:rPr lang="ru-RU" smtClean="0"/>
              <a:t>15.02.2021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F0210-E167-4E95-BA13-98D4A9FD7236}" type="datetime1">
              <a:rPr lang="ru-RU" smtClean="0"/>
              <a:t>15.02.2021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B7902-26AC-4EBC-8AA1-8DF287D2A656}" type="datetime1">
              <a:rPr lang="ru-RU" smtClean="0"/>
              <a:t>15.02.2021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21969CAD-294C-4D15-ADAC-2EEF5D266DFA}" type="datetime1">
              <a:rPr lang="ru-RU" smtClean="0"/>
              <a:t>15.02.2021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24DBA-F6CB-4560-856B-3375702A2109}" type="datetime1">
              <a:rPr lang="ru-RU" smtClean="0"/>
              <a:t>15.02.2021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F709E-28DD-4820-A455-B70EB3F20522}" type="datetime1">
              <a:rPr lang="ru-RU" smtClean="0"/>
              <a:t>15.02.2021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BB73A-2715-433C-AD55-5ED5E20586F5}" type="datetime1">
              <a:rPr lang="ru-RU" smtClean="0"/>
              <a:t>15.02.2021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A6546-8C3C-4E51-B0F6-5ADB0130BCFA}" type="datetime1">
              <a:rPr lang="ru-RU" smtClean="0"/>
              <a:t>15.02.2021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E84742B9-F419-4E18-83C3-C5C0CC8816CB}" type="datetime1">
              <a:rPr lang="ru-RU" smtClean="0"/>
              <a:t>15.02.2021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4FF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599DDA2-6164-4949-A3EE-F1A88737C516}" type="datetime1">
              <a:rPr lang="ru-RU" smtClean="0"/>
              <a:t>15.02.2021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 idx="4294967295"/>
          </p:nvPr>
        </p:nvSpPr>
        <p:spPr>
          <a:xfrm>
            <a:off x="755576" y="2348880"/>
            <a:ext cx="7772400" cy="3960440"/>
          </a:xfrm>
          <a:noFill/>
          <a:ln>
            <a:noFill/>
          </a:ln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3600" b="1" dirty="0">
                <a:solidFill>
                  <a:schemeClr val="tx1"/>
                </a:solidFill>
              </a:rPr>
              <a:t>Публичные обсуждения</a:t>
            </a:r>
            <a:br>
              <a:rPr lang="ru-RU" sz="3600" b="1" dirty="0">
                <a:solidFill>
                  <a:schemeClr val="tx1"/>
                </a:solidFill>
              </a:rPr>
            </a:br>
            <a:r>
              <a:rPr lang="ru-RU" sz="3600" b="1" dirty="0">
                <a:solidFill>
                  <a:schemeClr val="tx1"/>
                </a:solidFill>
              </a:rPr>
              <a:t>правоприменительной практики</a:t>
            </a:r>
            <a:r>
              <a:rPr lang="ru-RU" sz="3600" b="1" dirty="0" smtClean="0">
                <a:solidFill>
                  <a:schemeClr val="tx1"/>
                </a:solidFill>
              </a:rPr>
              <a:t/>
            </a:r>
            <a:br>
              <a:rPr lang="ru-RU" sz="3600" b="1" dirty="0" smtClean="0">
                <a:solidFill>
                  <a:schemeClr val="tx1"/>
                </a:solidFill>
              </a:rPr>
            </a:br>
            <a:r>
              <a:rPr lang="ru-RU" sz="2400" b="1" dirty="0">
                <a:solidFill>
                  <a:schemeClr val="tx1"/>
                </a:solidFill>
              </a:rPr>
              <a:t/>
            </a:r>
            <a:br>
              <a:rPr lang="ru-RU" sz="2400" b="1" dirty="0">
                <a:solidFill>
                  <a:schemeClr val="tx1"/>
                </a:solidFill>
              </a:rPr>
            </a:br>
            <a:r>
              <a:rPr lang="ru-RU" sz="2000" b="1" cap="all" spc="250" dirty="0" smtClean="0">
                <a:solidFill>
                  <a:srgbClr val="575F6D"/>
                </a:solidFill>
              </a:rPr>
              <a:t>Сташенко </a:t>
            </a:r>
            <a:r>
              <a:rPr lang="ru-RU" sz="2000" b="1" cap="all" spc="250" dirty="0" err="1" smtClean="0">
                <a:solidFill>
                  <a:srgbClr val="575F6D"/>
                </a:solidFill>
              </a:rPr>
              <a:t>л.М</a:t>
            </a:r>
            <a:r>
              <a:rPr lang="ru-RU" sz="2000" b="1" cap="all" spc="250" dirty="0" smtClean="0">
                <a:solidFill>
                  <a:srgbClr val="575F6D"/>
                </a:solidFill>
              </a:rPr>
              <a:t>.</a:t>
            </a:r>
            <a:r>
              <a:rPr lang="ru-RU" sz="2000" b="1" cap="all" spc="250" dirty="0">
                <a:solidFill>
                  <a:srgbClr val="575F6D"/>
                </a:solidFill>
              </a:rPr>
              <a:t/>
            </a:r>
            <a:br>
              <a:rPr lang="ru-RU" sz="2000" b="1" cap="all" spc="250" dirty="0">
                <a:solidFill>
                  <a:srgbClr val="575F6D"/>
                </a:solidFill>
              </a:rPr>
            </a:br>
            <a:r>
              <a:rPr lang="ru-RU" sz="1600" b="1" cap="all" spc="250" dirty="0" smtClean="0">
                <a:solidFill>
                  <a:srgbClr val="575F6D"/>
                </a:solidFill>
              </a:rPr>
              <a:t>заместитель руководителя</a:t>
            </a:r>
            <a:r>
              <a:rPr lang="ru-RU" sz="3600" b="1" dirty="0" smtClean="0">
                <a:solidFill>
                  <a:schemeClr val="tx1"/>
                </a:solidFill>
              </a:rPr>
              <a:t/>
            </a:r>
            <a:br>
              <a:rPr lang="ru-RU" sz="3600" b="1" dirty="0" smtClean="0">
                <a:solidFill>
                  <a:schemeClr val="tx1"/>
                </a:solidFill>
              </a:rPr>
            </a:br>
            <a:r>
              <a:rPr lang="ru-RU" sz="1000" b="1" cap="all" spc="250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.</a:t>
            </a:r>
            <a:r>
              <a:rPr lang="ru-RU" sz="3600" b="1" cap="all" spc="250" dirty="0">
                <a:solidFill>
                  <a:schemeClr val="tx2"/>
                </a:solidFill>
              </a:rPr>
              <a:t/>
            </a:r>
            <a:br>
              <a:rPr lang="ru-RU" sz="3600" b="1" cap="all" spc="250" dirty="0">
                <a:solidFill>
                  <a:schemeClr val="tx2"/>
                </a:solidFill>
              </a:rPr>
            </a:br>
            <a:r>
              <a:rPr lang="en-US" sz="2000" b="1" dirty="0" smtClean="0">
                <a:solidFill>
                  <a:schemeClr val="tx1"/>
                </a:solidFill>
              </a:rPr>
              <a:t>15</a:t>
            </a:r>
            <a:r>
              <a:rPr lang="ru-RU" sz="2000" b="1" dirty="0" smtClean="0">
                <a:solidFill>
                  <a:schemeClr val="tx1"/>
                </a:solidFill>
              </a:rPr>
              <a:t> февраля 202</a:t>
            </a:r>
            <a:r>
              <a:rPr lang="en-US" sz="2000" b="1" dirty="0" smtClean="0">
                <a:solidFill>
                  <a:schemeClr val="tx1"/>
                </a:solidFill>
              </a:rPr>
              <a:t>1</a:t>
            </a:r>
            <a:r>
              <a:rPr lang="ru-RU" sz="2000" b="1" dirty="0" smtClean="0">
                <a:solidFill>
                  <a:schemeClr val="tx1"/>
                </a:solidFill>
              </a:rPr>
              <a:t> г.</a:t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10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.</a:t>
            </a:r>
            <a:r>
              <a:rPr lang="ru-RU" sz="24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/>
            </a:r>
            <a:br>
              <a:rPr lang="ru-RU" sz="24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</a:br>
            <a:r>
              <a:rPr lang="ru-RU" sz="1800" b="1" dirty="0" smtClean="0">
                <a:solidFill>
                  <a:schemeClr val="tx1"/>
                </a:solidFill>
              </a:rPr>
              <a:t>Магадан</a:t>
            </a:r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1008112"/>
          </a:xfrm>
        </p:spPr>
        <p:txBody>
          <a:bodyPr>
            <a:noAutofit/>
          </a:bodyPr>
          <a:lstStyle/>
          <a:p>
            <a:r>
              <a:rPr lang="ru-RU" sz="1500" dirty="0"/>
              <a:t/>
            </a:r>
            <a:br>
              <a:rPr lang="ru-RU" sz="1500" dirty="0"/>
            </a:br>
            <a:r>
              <a:rPr lang="ru-RU" sz="2000" b="1" dirty="0" smtClean="0"/>
              <a:t>ПРОИЗОШЕДШИЕ ЗА ОТЧЕТНЫЙ ПЕРИОД ИЗМЕНЕНИЯ НОРМАТИВНОГО РЕГУЛИРОВАНИЯ </a:t>
            </a:r>
            <a:br>
              <a:rPr lang="ru-RU" sz="2000" b="1" dirty="0" smtClean="0"/>
            </a:br>
            <a:r>
              <a:rPr lang="ru-RU" sz="2000" b="1" dirty="0" smtClean="0"/>
              <a:t>В СФЕРЕ ЗДРАВООХРАНЕНИЯ</a:t>
            </a:r>
            <a:endParaRPr lang="ru-RU" sz="2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527048"/>
            <a:ext cx="8784976" cy="4854280"/>
          </a:xfrm>
        </p:spPr>
        <p:txBody>
          <a:bodyPr>
            <a:noAutofit/>
          </a:bodyPr>
          <a:lstStyle/>
          <a:p>
            <a:pPr marL="0" indent="0" algn="just" fontAlgn="base">
              <a:buNone/>
            </a:pPr>
            <a:r>
              <a:rPr lang="ru-RU" sz="1900" b="1" i="1" dirty="0"/>
              <a:t>"Временные методические рекомендации "Профилактика, диагностика и лечение новой </a:t>
            </a:r>
            <a:r>
              <a:rPr lang="ru-RU" sz="1900" b="1" i="1" dirty="0" err="1"/>
              <a:t>коронавирусной</a:t>
            </a:r>
            <a:r>
              <a:rPr lang="ru-RU" sz="1900" b="1" i="1" dirty="0"/>
              <a:t> инфекции (</a:t>
            </a:r>
            <a:r>
              <a:rPr lang="en-US" sz="1900" b="1" i="1" dirty="0"/>
              <a:t>COVID</a:t>
            </a:r>
            <a:r>
              <a:rPr lang="ru-RU" sz="1900" b="1" i="1" dirty="0"/>
              <a:t>-19). Версия 10 (08.02.2021)"</a:t>
            </a:r>
            <a:endParaRPr lang="ru-RU" sz="1900" dirty="0"/>
          </a:p>
          <a:p>
            <a:pPr marL="0" indent="0" algn="just" fontAlgn="base">
              <a:buNone/>
            </a:pPr>
            <a:r>
              <a:rPr lang="ru-RU" sz="1900" dirty="0"/>
              <a:t>В новой версии выделены следующие препараты для использования при лечении </a:t>
            </a:r>
            <a:r>
              <a:rPr lang="en-US" sz="1900" dirty="0"/>
              <a:t>COVID</a:t>
            </a:r>
            <a:r>
              <a:rPr lang="ru-RU" sz="1900" dirty="0"/>
              <a:t>-19 - </a:t>
            </a:r>
            <a:r>
              <a:rPr lang="ru-RU" sz="1900" dirty="0" err="1"/>
              <a:t>фавипиравир</a:t>
            </a:r>
            <a:r>
              <a:rPr lang="ru-RU" sz="1900" dirty="0"/>
              <a:t>, </a:t>
            </a:r>
            <a:r>
              <a:rPr lang="ru-RU" sz="1900" dirty="0" err="1"/>
              <a:t>ремдесивир</a:t>
            </a:r>
            <a:r>
              <a:rPr lang="ru-RU" sz="1900" dirty="0"/>
              <a:t>, </a:t>
            </a:r>
            <a:r>
              <a:rPr lang="ru-RU" sz="1900" dirty="0" err="1"/>
              <a:t>умифеновир</a:t>
            </a:r>
            <a:r>
              <a:rPr lang="ru-RU" sz="1900" dirty="0"/>
              <a:t>, </a:t>
            </a:r>
            <a:r>
              <a:rPr lang="ru-RU" sz="1900" dirty="0" err="1"/>
              <a:t>гидроксихлорохин</a:t>
            </a:r>
            <a:r>
              <a:rPr lang="ru-RU" sz="1900" dirty="0"/>
              <a:t>, интерферон-альфа (исключен </a:t>
            </a:r>
            <a:r>
              <a:rPr lang="ru-RU" sz="1900" dirty="0" err="1"/>
              <a:t>азитромицин</a:t>
            </a:r>
            <a:r>
              <a:rPr lang="ru-RU" sz="1900" dirty="0"/>
              <a:t>). При этом отмечается, что для некоторых препаратов имеющиеся на сегодня сведения о результатах терапии не позволяют сделать однозначный вывод об их эффективности или неэффективности, в связи с чем их применение допустимо по решению врачебной комиссии в установленном порядке, в случае если потенциальная польза для пациента превысит риск их применения.</a:t>
            </a:r>
          </a:p>
          <a:p>
            <a:pPr marL="0" indent="0" algn="just">
              <a:buNone/>
            </a:pPr>
            <a:r>
              <a:rPr lang="ru-RU" sz="1900" dirty="0"/>
              <a:t>Отдельно подчеркивается, что антибактериальная терапия должна назначаться только при наличии убедительных признаков присоединения бактериальной инфекции.</a:t>
            </a:r>
            <a:endParaRPr lang="ru-RU" sz="1900" i="1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9923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90728" cy="485428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b="1" i="1" dirty="0"/>
              <a:t>Приказ Минздрава России от 23.12.2020 N 1363н "Об утверждении Порядка направления застрахованных лиц в медицинские организации, функции и полномочия учредителей в отношении которых осуществляют Правительство Российской Федерации или федеральные органы исполнительной власти, для оказания медицинской помощи в соответствии с едиными требованиями базовой программы обязательного медицинского страхования"</a:t>
            </a:r>
            <a:endParaRPr lang="ru-RU" sz="2000" dirty="0"/>
          </a:p>
          <a:p>
            <a:pPr marL="0" indent="0" algn="just">
              <a:buNone/>
            </a:pPr>
            <a:r>
              <a:rPr lang="ru-RU" sz="2000" dirty="0"/>
              <a:t>Минздрав утвердил порядок направления пациентов в федеральные </a:t>
            </a:r>
            <a:r>
              <a:rPr lang="ru-RU" sz="2000" dirty="0" err="1"/>
              <a:t>медорганизации</a:t>
            </a:r>
            <a:r>
              <a:rPr lang="ru-RU" sz="2000" dirty="0"/>
              <a:t> для оказания им специализированной (в том числе высокотехнологичной) медпомощи в рамках базовой программы ОМС.</a:t>
            </a:r>
          </a:p>
          <a:p>
            <a:pPr marL="0" indent="0" algn="just">
              <a:buNone/>
            </a:pPr>
            <a:r>
              <a:rPr lang="ru-RU" sz="2000" dirty="0"/>
              <a:t>Документ принят в связи с поправками к Закону об ОМС и вступил в силу 1 января 2021 г.</a:t>
            </a: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1008112"/>
          </a:xfrm>
        </p:spPr>
        <p:txBody>
          <a:bodyPr>
            <a:noAutofit/>
          </a:bodyPr>
          <a:lstStyle/>
          <a:p>
            <a:r>
              <a:rPr lang="ru-RU" sz="1500" dirty="0"/>
              <a:t/>
            </a:r>
            <a:br>
              <a:rPr lang="ru-RU" sz="1500" dirty="0"/>
            </a:br>
            <a:r>
              <a:rPr lang="ru-RU" sz="2000" b="1" dirty="0" smtClean="0"/>
              <a:t>ПРОИЗОШЕДШИЕ ЗА ОТЧЕТНЫЙ ПЕРИОД ИЗМЕНЕНИЯ НОРМАТИВНОГО РЕГУЛИРОВАНИЯ </a:t>
            </a:r>
            <a:br>
              <a:rPr lang="ru-RU" sz="2000" b="1" dirty="0" smtClean="0"/>
            </a:br>
            <a:r>
              <a:rPr lang="ru-RU" sz="2000" b="1" dirty="0" smtClean="0"/>
              <a:t>В СФЕРЕ ЗДРАВООХРАНЕНИЯ</a:t>
            </a:r>
            <a:endParaRPr lang="ru-RU" sz="2000" b="1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51094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85428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000" i="1" dirty="0"/>
              <a:t>Приказ Минздрава России</a:t>
            </a:r>
            <a:r>
              <a:rPr lang="ru-RU" sz="2000" b="1" i="1" dirty="0"/>
              <a:t> от 11.12.2020 N 1317н "Об утверждении требований к организации и выполнению работ (услуг) по сестринскому делу". </a:t>
            </a:r>
            <a:r>
              <a:rPr lang="ru-RU" sz="2000" dirty="0"/>
              <a:t>Приказ вступает в силу 1 марта 2021 года.</a:t>
            </a:r>
          </a:p>
          <a:p>
            <a:pPr marL="0" indent="0" algn="just" fontAlgn="base">
              <a:buNone/>
            </a:pPr>
            <a:r>
              <a:rPr lang="ru-RU" sz="2000" dirty="0"/>
              <a:t>Появились требования к организации и выполнению работ по сестринскому делу. Документ нужно применять при оказании первичной доврачебной медико-санитарной помощи амбулаторно.</a:t>
            </a:r>
          </a:p>
          <a:p>
            <a:pPr marL="0" indent="0" algn="just" fontAlgn="base">
              <a:buNone/>
            </a:pPr>
            <a:r>
              <a:rPr lang="ru-RU" sz="2000" dirty="0"/>
              <a:t>Медработники, которые оказывают услуги по сестринскому делу, должны отвечать требованиям </a:t>
            </a:r>
            <a:r>
              <a:rPr lang="ru-RU" sz="2000" dirty="0" err="1"/>
              <a:t>профстандарта</a:t>
            </a:r>
            <a:r>
              <a:rPr lang="ru-RU" sz="2000" dirty="0"/>
              <a:t>.</a:t>
            </a:r>
          </a:p>
          <a:p>
            <a:pPr marL="0" indent="0" algn="just" fontAlgn="base">
              <a:buNone/>
            </a:pPr>
            <a:r>
              <a:rPr lang="ru-RU" sz="2000" dirty="0"/>
              <a:t>Работы по сестринскому делу выполняют в кабинете доврачебной помощи, процедурном и прививочном кабинетах, перевязочной, манипуляционной.</a:t>
            </a:r>
          </a:p>
          <a:p>
            <a:pPr marL="0" indent="0" algn="just">
              <a:buNone/>
            </a:pPr>
            <a:r>
              <a:rPr lang="ru-RU" sz="2000" dirty="0"/>
              <a:t>В приказе определено, как надо оборудовать кабинет доврачебной помощи и процедурный кабинет, т.е. определены стандарты оснащения. </a:t>
            </a: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1008112"/>
          </a:xfrm>
        </p:spPr>
        <p:txBody>
          <a:bodyPr>
            <a:noAutofit/>
          </a:bodyPr>
          <a:lstStyle/>
          <a:p>
            <a:r>
              <a:rPr lang="ru-RU" sz="1500" dirty="0"/>
              <a:t/>
            </a:r>
            <a:br>
              <a:rPr lang="ru-RU" sz="1500" dirty="0"/>
            </a:br>
            <a:r>
              <a:rPr lang="ru-RU" sz="2000" b="1" dirty="0" smtClean="0"/>
              <a:t>ПРОИЗОШЕДШИЕ ЗА ОТЧЕТНЫЙ ПЕРИОД ИЗМЕНЕНИЯ НОРМАТИВНОГО РЕГУЛИРОВАНИЯ </a:t>
            </a:r>
            <a:br>
              <a:rPr lang="ru-RU" sz="2000" b="1" dirty="0" smtClean="0"/>
            </a:br>
            <a:r>
              <a:rPr lang="ru-RU" sz="2000" b="1" dirty="0" smtClean="0"/>
              <a:t>В СФЕРЕ ЗДРАВООХРАНЕНИЯ</a:t>
            </a:r>
            <a:endParaRPr lang="ru-RU" sz="2000" b="1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62675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1008112"/>
          </a:xfrm>
        </p:spPr>
        <p:txBody>
          <a:bodyPr>
            <a:noAutofit/>
          </a:bodyPr>
          <a:lstStyle/>
          <a:p>
            <a:r>
              <a:rPr lang="ru-RU" sz="1500" dirty="0"/>
              <a:t/>
            </a:r>
            <a:br>
              <a:rPr lang="ru-RU" sz="1500" dirty="0"/>
            </a:br>
            <a:r>
              <a:rPr lang="ru-RU" sz="2000" b="1" dirty="0" smtClean="0"/>
              <a:t>ПРОИЗОШЕДШИЕ ЗА ОТЧЕТНЫЙ ПЕРИОД ИЗМЕНЕНИЯ НОРМАТИВНОГО РЕГУЛИРОВАНИЯ </a:t>
            </a:r>
            <a:br>
              <a:rPr lang="ru-RU" sz="2000" b="1" dirty="0" smtClean="0"/>
            </a:br>
            <a:r>
              <a:rPr lang="ru-RU" sz="2000" b="1" dirty="0" smtClean="0"/>
              <a:t>В СФЕРЕ ЗДРАВООХРАНЕНИЯ</a:t>
            </a:r>
            <a:endParaRPr lang="ru-RU" sz="2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412776"/>
            <a:ext cx="8784976" cy="4968552"/>
          </a:xfrm>
        </p:spPr>
        <p:txBody>
          <a:bodyPr>
            <a:noAutofit/>
          </a:bodyPr>
          <a:lstStyle/>
          <a:p>
            <a:pPr marL="0" indent="0" algn="just" fontAlgn="base">
              <a:buNone/>
            </a:pPr>
            <a:r>
              <a:rPr lang="ru-RU" sz="1700" dirty="0"/>
              <a:t>С 01 апреля вступает в силу </a:t>
            </a:r>
            <a:r>
              <a:rPr lang="ru-RU" sz="1700" b="1" i="1" dirty="0"/>
              <a:t>Приказ Минтруда России N 988н, Минздрава России N 1420н от 31.12.2020 "Об утверждении перечня вредных и (или) опасных производственных факторов и работ, при выполнении которых проводятся обязательные предварительные медицинские осмотры при поступлении на работу и периодические медицинские осмотры" </a:t>
            </a:r>
            <a:r>
              <a:rPr lang="ru-RU" sz="1700" u="sng" dirty="0"/>
              <a:t>и отменят приказ № 302н.</a:t>
            </a:r>
            <a:endParaRPr lang="ru-RU" sz="1700" dirty="0"/>
          </a:p>
          <a:p>
            <a:pPr marL="0" indent="0" algn="just" fontAlgn="base">
              <a:spcBef>
                <a:spcPts val="0"/>
              </a:spcBef>
              <a:buNone/>
            </a:pPr>
            <a:r>
              <a:rPr lang="ru-RU" sz="1700" dirty="0"/>
              <a:t>Утверждены новый перечень вредных факторов и работ, а также порядок обязательных медосмотров. Перечень производственных факторов и работ, при выполнении которых проводятся предварительные и периодические медосмотры, а также порядок проведения таких медосмотров.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700" dirty="0"/>
              <a:t>Также с 01 апреля вступает в силу </a:t>
            </a:r>
            <a:r>
              <a:rPr lang="ru-RU" sz="1700" b="1" i="1" dirty="0"/>
              <a:t>Приказ Министерства здравоохранения РФ от 28 января 2021 г. N 29н "Об утверждении Порядка проведения обязательных предварительных и периодических медицинских осмотров работников, предусмотренных частью четвертой статьи 213 Трудового кодекса Российской Федерации, перечня медицинских противопоказаний к осуществлению работ с вредными и (или) опасными производственными факторами, а также работам, при выполнении которых проводятся обязательные предварительные и периодические медицинские осмотры".</a:t>
            </a:r>
            <a:endParaRPr lang="ru-RU" sz="1700" i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8277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496" y="228600"/>
            <a:ext cx="9108504" cy="758952"/>
          </a:xfrm>
        </p:spPr>
        <p:txBody>
          <a:bodyPr>
            <a:noAutofit/>
          </a:bodyPr>
          <a:lstStyle/>
          <a:p>
            <a:r>
              <a:rPr lang="ru-RU" altLang="ru-RU" sz="2700" b="1" dirty="0" smtClean="0"/>
              <a:t>За 2020 год </a:t>
            </a:r>
            <a:r>
              <a:rPr lang="ru-RU" altLang="ru-RU" sz="2700" b="1" dirty="0"/>
              <a:t>проведено </a:t>
            </a:r>
            <a:r>
              <a:rPr lang="ru-RU" altLang="ru-RU" sz="2700" b="1" dirty="0" smtClean="0"/>
              <a:t>50 проверок</a:t>
            </a:r>
            <a:endParaRPr lang="ru-RU" sz="2700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767939102"/>
              </p:ext>
            </p:extLst>
          </p:nvPr>
        </p:nvGraphicFramePr>
        <p:xfrm>
          <a:off x="251520" y="1397000"/>
          <a:ext cx="8712968" cy="4984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3350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Основания внеплановых проверок</a:t>
            </a:r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15</a:t>
            </a:fld>
            <a:endParaRPr lang="ru-RU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352715107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52632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3200" b="1" dirty="0"/>
              <a:t>форма № 025/у </a:t>
            </a:r>
            <a:r>
              <a:rPr lang="ru-RU" sz="3200" dirty="0"/>
              <a:t>«Медицинская карта пациента, получающего медицинскую помощь в амбулаторных условиях», утверждённой приказом Минздрава России </a:t>
            </a:r>
            <a:r>
              <a:rPr lang="ru-RU" sz="3200" b="1" dirty="0"/>
              <a:t>от 15.12.2014 № 834н</a:t>
            </a:r>
            <a:r>
              <a:rPr lang="ru-RU" sz="3200" dirty="0"/>
              <a:t> «Об утверждении унифицированных форм медицинской документации, используемых в медицинских организациях, оказывающих медицинскую помощь в амбулаторных условиях, и порядков по их заполнению».</a:t>
            </a: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1008112"/>
          </a:xfrm>
        </p:spPr>
        <p:txBody>
          <a:bodyPr>
            <a:noAutofit/>
          </a:bodyPr>
          <a:lstStyle/>
          <a:p>
            <a:r>
              <a:rPr lang="ru-RU" sz="1500" dirty="0"/>
              <a:t/>
            </a:r>
            <a:br>
              <a:rPr lang="ru-RU" sz="1500" dirty="0"/>
            </a:br>
            <a:r>
              <a:rPr lang="ru-RU" sz="3200" b="1" dirty="0" smtClean="0"/>
              <a:t>Форма амбулаторной медицинской карты</a:t>
            </a:r>
            <a:endParaRPr lang="ru-RU" sz="3200" b="1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1026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690171030"/>
              </p:ext>
            </p:extLst>
          </p:nvPr>
        </p:nvGraphicFramePr>
        <p:xfrm>
          <a:off x="395536" y="1772816"/>
          <a:ext cx="8352928" cy="4408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712968" cy="792088"/>
          </a:xfrm>
        </p:spPr>
        <p:txBody>
          <a:bodyPr>
            <a:normAutofit/>
          </a:bodyPr>
          <a:lstStyle/>
          <a:p>
            <a:r>
              <a:rPr lang="ru-RU" altLang="ru-RU" b="1" dirty="0" smtClean="0"/>
              <a:t>Всего выявлено нарушений: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0330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ПРИНЯТЫЕ МЕРЫ</a:t>
            </a:r>
            <a:endParaRPr lang="ru-RU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471471541"/>
              </p:ext>
            </p:extLst>
          </p:nvPr>
        </p:nvGraphicFramePr>
        <p:xfrm>
          <a:off x="323528" y="1556792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0055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sz="3200" dirty="0"/>
              <a:t>В 2020 году </a:t>
            </a:r>
            <a:r>
              <a:rPr lang="ru-RU" sz="3200" dirty="0" smtClean="0"/>
              <a:t>поступило 107 </a:t>
            </a:r>
            <a:r>
              <a:rPr lang="ru-RU" sz="3200" dirty="0"/>
              <a:t>(</a:t>
            </a:r>
            <a:r>
              <a:rPr lang="ru-RU" sz="3200" dirty="0" smtClean="0"/>
              <a:t>2019 – 50</a:t>
            </a:r>
            <a:r>
              <a:rPr lang="ru-RU" sz="3200" dirty="0"/>
              <a:t>) обращений, из них:</a:t>
            </a:r>
          </a:p>
          <a:p>
            <a:pPr marL="0" indent="0">
              <a:buNone/>
            </a:pPr>
            <a:r>
              <a:rPr lang="ru-RU" sz="3200" dirty="0"/>
              <a:t>- по вопросам качества и безопасности медицинской деятельности – 63 (2019 – 31) </a:t>
            </a:r>
          </a:p>
          <a:p>
            <a:pPr marL="0" indent="0">
              <a:buNone/>
            </a:pPr>
            <a:r>
              <a:rPr lang="ru-RU" sz="3200" dirty="0"/>
              <a:t>- по вопросам лекарственного обеспечения, качества и обращения лекарственных средств – 4 (</a:t>
            </a:r>
            <a:r>
              <a:rPr lang="ru-RU" sz="3200" dirty="0" smtClean="0"/>
              <a:t>2019 – 4).</a:t>
            </a:r>
            <a:endParaRPr lang="ru-RU" sz="3200" dirty="0"/>
          </a:p>
          <a:p>
            <a:pPr marL="0" indent="0">
              <a:buNone/>
            </a:pPr>
            <a:r>
              <a:rPr lang="ru-RU" sz="3200" dirty="0"/>
              <a:t>Обоснованными признаны 33, 31% (2019 – 22, 47%).</a:t>
            </a:r>
          </a:p>
          <a:p>
            <a:pPr marL="0" indent="0">
              <a:buNone/>
            </a:pPr>
            <a:r>
              <a:rPr lang="ru-RU" sz="3200" dirty="0"/>
              <a:t>Проведено проверок – 18 (2019 –</a:t>
            </a:r>
            <a:r>
              <a:rPr lang="ru-RU" sz="3200" dirty="0" smtClean="0"/>
              <a:t> 6</a:t>
            </a:r>
            <a:r>
              <a:rPr lang="ru-RU" sz="3200" dirty="0"/>
              <a:t>), </a:t>
            </a:r>
          </a:p>
          <a:p>
            <a:pPr marL="0" indent="0">
              <a:buNone/>
            </a:pPr>
            <a:r>
              <a:rPr lang="ru-RU" sz="3200" dirty="0"/>
              <a:t>Выдано предписаний – 15 (</a:t>
            </a:r>
            <a:r>
              <a:rPr lang="ru-RU" sz="3200" dirty="0" smtClean="0"/>
              <a:t>2019 </a:t>
            </a:r>
            <a:r>
              <a:rPr lang="ru-RU" sz="3200" dirty="0"/>
              <a:t>–</a:t>
            </a:r>
            <a:r>
              <a:rPr lang="ru-RU" sz="3200" dirty="0" smtClean="0"/>
              <a:t> 6</a:t>
            </a:r>
            <a:r>
              <a:rPr lang="ru-RU" sz="3200" dirty="0"/>
              <a:t>);</a:t>
            </a:r>
          </a:p>
          <a:p>
            <a:pPr marL="0" indent="0">
              <a:buNone/>
            </a:pPr>
            <a:r>
              <a:rPr lang="ru-RU" sz="3200" dirty="0" smtClean="0"/>
              <a:t>Направлено </a:t>
            </a:r>
            <a:r>
              <a:rPr lang="ru-RU" sz="3200" dirty="0"/>
              <a:t>предостережений – 21 (</a:t>
            </a:r>
            <a:r>
              <a:rPr lang="ru-RU" sz="3200" dirty="0" smtClean="0"/>
              <a:t>2019 </a:t>
            </a:r>
            <a:r>
              <a:rPr lang="ru-RU" sz="3200" dirty="0"/>
              <a:t>–</a:t>
            </a:r>
            <a:r>
              <a:rPr lang="ru-RU" sz="3200" dirty="0" smtClean="0"/>
              <a:t> 19</a:t>
            </a:r>
            <a:r>
              <a:rPr lang="ru-RU" sz="3200" dirty="0"/>
              <a:t>).</a:t>
            </a: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1008112"/>
          </a:xfrm>
        </p:spPr>
        <p:txBody>
          <a:bodyPr>
            <a:noAutofit/>
          </a:bodyPr>
          <a:lstStyle/>
          <a:p>
            <a:r>
              <a:rPr lang="ru-RU" sz="1500" dirty="0"/>
              <a:t/>
            </a:r>
            <a:br>
              <a:rPr lang="ru-RU" sz="1500" dirty="0"/>
            </a:br>
            <a:r>
              <a:rPr lang="ru-RU" sz="5400" dirty="0">
                <a:solidFill>
                  <a:srgbClr val="B32C16">
                    <a:shade val="75000"/>
                  </a:srgbClr>
                </a:solidFill>
              </a:rPr>
              <a:t>Работа с обращениями</a:t>
            </a:r>
            <a:endParaRPr lang="ru-RU" sz="2000" b="1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243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1008112"/>
          </a:xfrm>
        </p:spPr>
        <p:txBody>
          <a:bodyPr>
            <a:noAutofit/>
          </a:bodyPr>
          <a:lstStyle/>
          <a:p>
            <a:r>
              <a:rPr lang="ru-RU" sz="1500" dirty="0"/>
              <a:t/>
            </a:r>
            <a:br>
              <a:rPr lang="ru-RU" sz="1500" dirty="0"/>
            </a:br>
            <a:r>
              <a:rPr lang="ru-RU" sz="2000" b="1" dirty="0" smtClean="0"/>
              <a:t>ПРОИЗОШЕДШИЕ ЗА ОТЧЕТНЫЙ ПЕРИОД ИЗМЕНЕНИЯ НОРМАТИВНОГО РЕГУЛИРОВАНИЯ </a:t>
            </a:r>
            <a:br>
              <a:rPr lang="ru-RU" sz="2000" b="1" dirty="0" smtClean="0"/>
            </a:br>
            <a:r>
              <a:rPr lang="ru-RU" sz="2000" b="1" dirty="0" smtClean="0"/>
              <a:t>В СФЕРЕ ЗДРАВООХРАНЕНИЯ</a:t>
            </a:r>
            <a:endParaRPr lang="ru-RU" sz="2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454304"/>
            <a:ext cx="8784976" cy="4927024"/>
          </a:xfrm>
        </p:spPr>
        <p:txBody>
          <a:bodyPr>
            <a:noAutofit/>
          </a:bodyPr>
          <a:lstStyle/>
          <a:p>
            <a:pPr marL="0" indent="0" algn="just" fontAlgn="base">
              <a:buNone/>
            </a:pPr>
            <a:r>
              <a:rPr lang="ru-RU" sz="2100" b="1" i="1" dirty="0"/>
              <a:t>Приказ МЗ от 18 июня 2020 г. N 597н "Об индикаторе риска нарушения</a:t>
            </a:r>
            <a:r>
              <a:rPr lang="ru-RU" sz="2100" dirty="0"/>
              <a:t> обязательных требований, используемом в качестве основания для проведения внеплановых проверок при осуществлении Федеральной службой по надзору в сфере здравоохранения и ее территориальными органами </a:t>
            </a:r>
            <a:r>
              <a:rPr lang="ru-RU" sz="2100" b="1" i="1" dirty="0"/>
              <a:t>государственного контроля качества и безопасности медицинской </a:t>
            </a:r>
            <a:r>
              <a:rPr lang="ru-RU" sz="2100" b="1" i="1" dirty="0" smtClean="0"/>
              <a:t>деятельности"</a:t>
            </a:r>
            <a:endParaRPr lang="ru-RU" sz="2100" dirty="0" smtClean="0"/>
          </a:p>
          <a:p>
            <a:pPr marL="0" indent="0" algn="just">
              <a:buNone/>
            </a:pPr>
            <a:r>
              <a:rPr lang="ru-RU" sz="2100" dirty="0" smtClean="0"/>
              <a:t>индикатором риска нарушения обязательных требований, используемым в качестве основания для проведения внеплановых проверок при осуществлении Федеральной службой по надзору в сфере здравоохранения и ее территориальными органами государственного контроля качества и безопасности медицинской деятельности, </a:t>
            </a:r>
            <a:r>
              <a:rPr lang="ru-RU" sz="2100" b="1" dirty="0" smtClean="0"/>
              <a:t>является рост в медицинской организации показателя общей летальности пациентов в течение трех месяцев подряд. </a:t>
            </a:r>
            <a:r>
              <a:rPr lang="ru-RU" sz="2100" dirty="0" smtClean="0"/>
              <a:t>С 03.08.2020.</a:t>
            </a:r>
            <a:endParaRPr lang="ru-RU" sz="21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7141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556792"/>
            <a:ext cx="8784976" cy="4824536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sz="3200" dirty="0"/>
              <a:t>- осуществление безлицензионной деятельности по отдельным видам работ;</a:t>
            </a:r>
          </a:p>
          <a:p>
            <a:pPr marL="0" indent="0" algn="just">
              <a:buNone/>
            </a:pPr>
            <a:r>
              <a:rPr lang="ru-RU" sz="3200" dirty="0"/>
              <a:t>- отсутствует информированное добровольное согласие на медицинское вмешательство, в том числе на проведение оперативного вмешательства;</a:t>
            </a:r>
          </a:p>
          <a:p>
            <a:pPr marL="0" indent="0" algn="just">
              <a:buNone/>
            </a:pPr>
            <a:r>
              <a:rPr lang="ru-RU" sz="3200" dirty="0"/>
              <a:t>- не проводятся бактериологическое исследование (отделяемого из раны, мокроты) для выбора а/б терапии в соответствии с чувствительностью к микрофлоре;</a:t>
            </a:r>
          </a:p>
          <a:p>
            <a:pPr marL="0" indent="0" algn="just">
              <a:buNone/>
            </a:pPr>
            <a:r>
              <a:rPr lang="ru-RU" sz="3200" dirty="0"/>
              <a:t>- не проводится исследование на определение уровня СРБ при лечении COVID-19. В мед. карте записи об отсутствии реактивов, что недопустимо;</a:t>
            </a:r>
          </a:p>
          <a:p>
            <a:pPr marL="0" indent="0" algn="just">
              <a:buNone/>
            </a:pPr>
            <a:r>
              <a:rPr lang="ru-RU" sz="3200" dirty="0"/>
              <a:t>- недооценка тяжести состояния пациента на </a:t>
            </a:r>
            <a:r>
              <a:rPr lang="ru-RU" sz="3200" dirty="0" err="1"/>
              <a:t>догоспитальном</a:t>
            </a:r>
            <a:r>
              <a:rPr lang="ru-RU" sz="3200" dirty="0"/>
              <a:t> этапе;</a:t>
            </a:r>
          </a:p>
          <a:p>
            <a:pPr marL="0" indent="0" algn="just">
              <a:buNone/>
            </a:pPr>
            <a:r>
              <a:rPr lang="ru-RU" sz="3200" dirty="0"/>
              <a:t>- не назначены и не проведены обследования и консультации специалистов для диагностики заболевания; </a:t>
            </a:r>
          </a:p>
          <a:p>
            <a:pPr marL="0" indent="0" algn="just">
              <a:buNone/>
            </a:pPr>
            <a:r>
              <a:rPr lang="ru-RU" sz="3200" dirty="0"/>
              <a:t>- отсутствие консультаций со специалистами Магаданской областной больницы (кардиолог, хирург, анестезиолог) и как следствие запоздалый перевод в МОБ;</a:t>
            </a: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1008112"/>
          </a:xfrm>
        </p:spPr>
        <p:txBody>
          <a:bodyPr>
            <a:noAutofit/>
          </a:bodyPr>
          <a:lstStyle/>
          <a:p>
            <a:r>
              <a:rPr lang="ru-RU" sz="1500" dirty="0"/>
              <a:t/>
            </a:r>
            <a:br>
              <a:rPr lang="ru-RU" sz="1500" dirty="0"/>
            </a:br>
            <a:r>
              <a:rPr lang="ru-RU" sz="3200" dirty="0">
                <a:solidFill>
                  <a:srgbClr val="B32C16">
                    <a:shade val="75000"/>
                  </a:srgbClr>
                </a:solidFill>
              </a:rPr>
              <a:t>Нарушения, выявленные при проведении проверок по обращениям</a:t>
            </a:r>
            <a:endParaRPr lang="ru-RU" sz="3200" b="1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26991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527048"/>
            <a:ext cx="8784976" cy="4854280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sz="3200" dirty="0"/>
              <a:t>- отсутствие наблюдения в стационаре за пациентом в тяжелом состоянии (2 случая), что привело к ухудшению и в дальнейшем к летальному исходу;</a:t>
            </a:r>
          </a:p>
          <a:p>
            <a:pPr marL="0" indent="0" algn="just">
              <a:buNone/>
            </a:pPr>
            <a:r>
              <a:rPr lang="ru-RU" sz="3200" dirty="0"/>
              <a:t>- дефекты ведения медицинской документации (нет этапных эпикризов, формальные дневники и консилиумы, неразборчивый почерк и подписи консультантов, либо отсутствие подписи врача);</a:t>
            </a:r>
          </a:p>
          <a:p>
            <a:pPr marL="0" indent="0" algn="just">
              <a:buNone/>
            </a:pPr>
            <a:r>
              <a:rPr lang="ru-RU" sz="3200" dirty="0"/>
              <a:t>- нарушение прав граждан в части: отсутствия в медицинской документации информированного добровольного согласия на медицинское вмешательство; не соблюдение сроков предоставления неотложной медицинской помощи на амбулаторном этапе; не обеспечение своевременно пациентов льготной категории граждан лекарственными препаратами при амбулаторном лечении;</a:t>
            </a:r>
          </a:p>
          <a:p>
            <a:pPr marL="0" indent="0" algn="just">
              <a:buNone/>
            </a:pPr>
            <a:r>
              <a:rPr lang="ru-RU" sz="3200" dirty="0"/>
              <a:t>- отсутствует согласование с заведующим отделением или ответственным дежурным врачом одновременного назначения пяти и более лекарственных препаратов одному пациенту; </a:t>
            </a:r>
          </a:p>
          <a:p>
            <a:pPr marL="0" indent="0" algn="just">
              <a:buNone/>
            </a:pPr>
            <a:r>
              <a:rPr lang="ru-RU" sz="3200" dirty="0"/>
              <a:t>- не соблюдаются инструкция по применению лекарственного препарата (превышение дозировки или курса лечения, не учитывается сочетание ЛП между собой).</a:t>
            </a: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1008112"/>
          </a:xfrm>
        </p:spPr>
        <p:txBody>
          <a:bodyPr>
            <a:noAutofit/>
          </a:bodyPr>
          <a:lstStyle/>
          <a:p>
            <a:r>
              <a:rPr lang="ru-RU" sz="1500" dirty="0"/>
              <a:t/>
            </a:r>
            <a:br>
              <a:rPr lang="ru-RU" sz="1500" dirty="0"/>
            </a:br>
            <a:r>
              <a:rPr lang="ru-RU" sz="3200" dirty="0">
                <a:solidFill>
                  <a:srgbClr val="B32C16">
                    <a:shade val="75000"/>
                  </a:srgbClr>
                </a:solidFill>
              </a:rPr>
              <a:t>Нарушения, выявленные при проведении проверок по обращениям</a:t>
            </a:r>
            <a:endParaRPr lang="ru-RU" sz="3200" b="1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22703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9512" y="3212976"/>
            <a:ext cx="87849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chemeClr val="accent3"/>
                </a:solidFill>
                <a:latin typeface="Book Antiqua"/>
              </a:rPr>
              <a:t>Спасибо</a:t>
            </a:r>
            <a:r>
              <a:rPr lang="ru-RU" sz="8000" b="1" dirty="0" smtClean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smtClean="0">
                <a:solidFill>
                  <a:schemeClr val="accent3"/>
                </a:solidFill>
                <a:latin typeface="Book Antiqua"/>
              </a:rPr>
              <a:t>за внимание!</a:t>
            </a:r>
            <a:endParaRPr lang="ru-RU" sz="4800" b="1" dirty="0">
              <a:solidFill>
                <a:schemeClr val="accent3"/>
              </a:solidFill>
              <a:latin typeface="Book Antiqua"/>
            </a:endParaRPr>
          </a:p>
        </p:txBody>
      </p:sp>
      <p:sp>
        <p:nvSpPr>
          <p:cNvPr id="7" name="TextBox 16"/>
          <p:cNvSpPr txBox="1">
            <a:spLocks noChangeArrowheads="1"/>
          </p:cNvSpPr>
          <p:nvPr/>
        </p:nvSpPr>
        <p:spPr bwMode="auto">
          <a:xfrm>
            <a:off x="176342" y="5805264"/>
            <a:ext cx="8784976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info@reg49.roszdravnadzor.ru</a:t>
            </a:r>
            <a:endParaRPr lang="ru-RU" sz="2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7721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1008112"/>
          </a:xfrm>
        </p:spPr>
        <p:txBody>
          <a:bodyPr>
            <a:noAutofit/>
          </a:bodyPr>
          <a:lstStyle/>
          <a:p>
            <a:r>
              <a:rPr lang="ru-RU" sz="1500" dirty="0"/>
              <a:t/>
            </a:r>
            <a:br>
              <a:rPr lang="ru-RU" sz="1500" dirty="0"/>
            </a:br>
            <a:r>
              <a:rPr lang="ru-RU" sz="2000" b="1" dirty="0" smtClean="0"/>
              <a:t>ПРОИЗОШЕДШИЕ ЗА ОТЧЕТНЫЙ ПЕРИОД ИЗМЕНЕНИЯ НОРМАТИВНОГО РЕГУЛИРОВАНИЯ </a:t>
            </a:r>
            <a:br>
              <a:rPr lang="ru-RU" sz="2000" b="1" dirty="0" smtClean="0"/>
            </a:br>
            <a:r>
              <a:rPr lang="ru-RU" sz="2000" b="1" dirty="0" smtClean="0"/>
              <a:t>В СФЕРЕ ЗДРАВООХРАНЕНИЯ</a:t>
            </a:r>
            <a:endParaRPr lang="ru-RU" sz="2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527048"/>
            <a:ext cx="8784976" cy="485428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600" dirty="0"/>
              <a:t>приказ Министерства здравоохранения РФ </a:t>
            </a:r>
            <a:r>
              <a:rPr lang="ru-RU" sz="3600" b="1" i="1" dirty="0"/>
              <a:t>от 31 июля 2020 г. N 785н "Об утверждении Требований к организации и проведению внутреннего контроля качества и безопасности медицинской деятельности".</a:t>
            </a:r>
            <a:endParaRPr lang="ru-RU" sz="3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400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1008112"/>
          </a:xfrm>
        </p:spPr>
        <p:txBody>
          <a:bodyPr>
            <a:noAutofit/>
          </a:bodyPr>
          <a:lstStyle/>
          <a:p>
            <a:r>
              <a:rPr lang="ru-RU" sz="1500" dirty="0"/>
              <a:t/>
            </a:r>
            <a:br>
              <a:rPr lang="ru-RU" sz="1500" dirty="0"/>
            </a:br>
            <a:r>
              <a:rPr lang="ru-RU" sz="2000" b="1" dirty="0" smtClean="0"/>
              <a:t>ПРОИЗОШЕДШИЕ ЗА ОТЧЕТНЫЙ ПЕРИОД ИЗМЕНЕНИЯ НОРМАТИВНОГО РЕГУЛИРОВАНИЯ </a:t>
            </a:r>
            <a:br>
              <a:rPr lang="ru-RU" sz="2000" b="1" dirty="0" smtClean="0"/>
            </a:br>
            <a:r>
              <a:rPr lang="ru-RU" sz="2000" b="1" dirty="0" smtClean="0"/>
              <a:t>В СФЕРЕ ЗДРАВООХРАНЕНИЯ</a:t>
            </a:r>
            <a:endParaRPr lang="ru-RU" sz="2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527048"/>
            <a:ext cx="8784976" cy="4854280"/>
          </a:xfrm>
        </p:spPr>
        <p:txBody>
          <a:bodyPr>
            <a:noAutofit/>
          </a:bodyPr>
          <a:lstStyle/>
          <a:p>
            <a:pPr marL="0" indent="0" algn="just" fontAlgn="base">
              <a:buNone/>
            </a:pPr>
            <a:r>
              <a:rPr lang="ru-RU" sz="3200" i="1" dirty="0" smtClean="0"/>
              <a:t>1. Приказ </a:t>
            </a:r>
            <a:r>
              <a:rPr lang="ru-RU" sz="3200" i="1" dirty="0"/>
              <a:t>Министерства здравоохранения РФ </a:t>
            </a:r>
            <a:r>
              <a:rPr lang="ru-RU" sz="3200" b="1" i="1" dirty="0"/>
              <a:t>от 8 июня 2020 г. N 557н "Об утверждении Правил проведения ультразвуковых </a:t>
            </a:r>
            <a:r>
              <a:rPr lang="ru-RU" sz="3200" b="1" i="1" dirty="0" smtClean="0"/>
              <a:t>исследований«</a:t>
            </a:r>
          </a:p>
          <a:p>
            <a:pPr marL="0" indent="0" algn="just" fontAlgn="base">
              <a:buNone/>
            </a:pPr>
            <a:endParaRPr lang="ru-RU" sz="3200" dirty="0"/>
          </a:p>
          <a:p>
            <a:pPr marL="0" indent="0" algn="just" fontAlgn="base">
              <a:buNone/>
            </a:pPr>
            <a:r>
              <a:rPr lang="ru-RU" sz="3200" dirty="0"/>
              <a:t>2.</a:t>
            </a:r>
            <a:r>
              <a:rPr lang="ru-RU" sz="3200" i="1" dirty="0"/>
              <a:t> Приказ Министерства здравоохранения РФ </a:t>
            </a:r>
            <a:r>
              <a:rPr lang="ru-RU" sz="3200" b="1" i="1" dirty="0"/>
              <a:t>от 9 июня 2020 г. N 560н "Об утверждении Правил проведения рентгенологических исследований"</a:t>
            </a:r>
            <a:endParaRPr lang="ru-RU" sz="3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0500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1008112"/>
          </a:xfrm>
        </p:spPr>
        <p:txBody>
          <a:bodyPr>
            <a:noAutofit/>
          </a:bodyPr>
          <a:lstStyle/>
          <a:p>
            <a:r>
              <a:rPr lang="ru-RU" sz="1500" dirty="0"/>
              <a:t/>
            </a:r>
            <a:br>
              <a:rPr lang="ru-RU" sz="1500" dirty="0"/>
            </a:br>
            <a:r>
              <a:rPr lang="ru-RU" sz="2000" b="1" dirty="0" smtClean="0"/>
              <a:t>ПРОИЗОШЕДШИЕ ЗА ОТЧЕТНЫЙ ПЕРИОД ИЗМЕНЕНИЯ НОРМАТИВНОГО РЕГУЛИРОВАНИЯ </a:t>
            </a:r>
            <a:br>
              <a:rPr lang="ru-RU" sz="2000" b="1" dirty="0" smtClean="0"/>
            </a:br>
            <a:r>
              <a:rPr lang="ru-RU" sz="2000" b="1" dirty="0" smtClean="0"/>
              <a:t>В СФЕРЕ ЗДРАВООХРАНЕНИЯ</a:t>
            </a:r>
            <a:endParaRPr lang="ru-RU" sz="2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425448"/>
            <a:ext cx="8784976" cy="4854280"/>
          </a:xfrm>
        </p:spPr>
        <p:txBody>
          <a:bodyPr>
            <a:noAutofit/>
          </a:bodyPr>
          <a:lstStyle/>
          <a:p>
            <a:pPr marL="0" indent="0" fontAlgn="base"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3200" dirty="0"/>
              <a:t>1.</a:t>
            </a:r>
            <a:r>
              <a:rPr lang="ru-RU" sz="3200" b="1" i="1" dirty="0"/>
              <a:t> </a:t>
            </a:r>
            <a:r>
              <a:rPr lang="ru-RU" sz="3200" i="1" dirty="0"/>
              <a:t> Приказом </a:t>
            </a:r>
            <a:r>
              <a:rPr lang="ru-RU" sz="3200" b="1" i="1" dirty="0"/>
              <a:t>от 23.10.2019 № 878н утвержден Порядок организации медицинской реабилитации детей»,</a:t>
            </a:r>
            <a:r>
              <a:rPr lang="ru-RU" sz="3200" i="1" dirty="0"/>
              <a:t> </a:t>
            </a:r>
            <a:r>
              <a:rPr lang="ru-RU" sz="3200" i="1" u="sng" dirty="0"/>
              <a:t>вступает в силу с 01.01.2021 года.</a:t>
            </a:r>
            <a:endParaRPr lang="ru-RU" sz="3200" dirty="0"/>
          </a:p>
          <a:p>
            <a:pPr marL="0" indent="0" fontAlgn="base">
              <a:buNone/>
            </a:pPr>
            <a:r>
              <a:rPr lang="ru-RU" sz="3200" i="1" dirty="0"/>
              <a:t>2. Приказ Министерства здравоохранения РФ </a:t>
            </a:r>
            <a:r>
              <a:rPr lang="ru-RU" sz="3200" b="1" i="1" dirty="0"/>
              <a:t>от 31 июля 2020 г. N 788н «Об утверждении Порядка организации медицинской реабилитации взрослых».</a:t>
            </a:r>
            <a:endParaRPr lang="ru-RU" sz="3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9698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1008112"/>
          </a:xfrm>
        </p:spPr>
        <p:txBody>
          <a:bodyPr>
            <a:noAutofit/>
          </a:bodyPr>
          <a:lstStyle/>
          <a:p>
            <a:r>
              <a:rPr lang="ru-RU" sz="1500" dirty="0"/>
              <a:t/>
            </a:r>
            <a:br>
              <a:rPr lang="ru-RU" sz="1500" dirty="0"/>
            </a:br>
            <a:r>
              <a:rPr lang="ru-RU" sz="2000" b="1" dirty="0" smtClean="0"/>
              <a:t>ПРОИЗОШЕДШИЕ ЗА ОТЧЕТНЫЙ ПЕРИОД ИЗМЕНЕНИЯ НОРМАТИВНОГО РЕГУЛИРОВАНИЯ </a:t>
            </a:r>
            <a:br>
              <a:rPr lang="ru-RU" sz="2000" b="1" dirty="0" smtClean="0"/>
            </a:br>
            <a:r>
              <a:rPr lang="ru-RU" sz="2000" b="1" dirty="0" smtClean="0"/>
              <a:t>В СФЕРЕ ЗДРАВООХРАНЕНИЯ</a:t>
            </a:r>
            <a:endParaRPr lang="ru-RU" sz="2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435608"/>
            <a:ext cx="8784976" cy="4854280"/>
          </a:xfrm>
        </p:spPr>
        <p:txBody>
          <a:bodyPr>
            <a:noAutofit/>
          </a:bodyPr>
          <a:lstStyle/>
          <a:p>
            <a:pPr marL="0" indent="0" algn="just" fontAlgn="base">
              <a:buNone/>
            </a:pPr>
            <a:r>
              <a:rPr lang="ru-RU" sz="2800" i="1" dirty="0"/>
              <a:t>- Приказ Министерства здравоохранения РФ </a:t>
            </a:r>
            <a:r>
              <a:rPr lang="ru-RU" sz="2800" b="1" i="1" dirty="0"/>
              <a:t>от 31 июля 2020 г. N 786н "Об утверждении Порядка</a:t>
            </a:r>
            <a:r>
              <a:rPr lang="ru-RU" sz="2800" i="1" dirty="0"/>
              <a:t> оказания медицинской помощи взрослому населению </a:t>
            </a:r>
            <a:r>
              <a:rPr lang="ru-RU" sz="2800" b="1" i="1" dirty="0"/>
              <a:t>при стоматологических заболеваниях</a:t>
            </a:r>
            <a:r>
              <a:rPr lang="ru-RU" sz="2800" i="1" dirty="0"/>
              <a:t>";</a:t>
            </a:r>
            <a:endParaRPr lang="ru-RU" sz="2800" dirty="0"/>
          </a:p>
          <a:p>
            <a:pPr marL="0" indent="0" algn="just">
              <a:buNone/>
            </a:pPr>
            <a:r>
              <a:rPr lang="ru-RU" sz="2800" i="1" dirty="0"/>
              <a:t>- Приказ Министерства здравоохранения РФ </a:t>
            </a:r>
            <a:r>
              <a:rPr lang="ru-RU" sz="2800" b="1" i="1" dirty="0"/>
              <a:t>от 9 июня 2020 г. N 559н  "Об утверждении Порядка оказания медицинской помощи населению по профилю "хирургия (</a:t>
            </a:r>
            <a:r>
              <a:rPr lang="ru-RU" sz="2800" b="1" i="1" dirty="0" err="1"/>
              <a:t>комбустиология</a:t>
            </a:r>
            <a:r>
              <a:rPr lang="ru-RU" sz="2800" i="1" dirty="0"/>
              <a:t>)" (ожоговое отделение);</a:t>
            </a: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6349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1008112"/>
          </a:xfrm>
        </p:spPr>
        <p:txBody>
          <a:bodyPr>
            <a:noAutofit/>
          </a:bodyPr>
          <a:lstStyle/>
          <a:p>
            <a:r>
              <a:rPr lang="ru-RU" sz="1500" dirty="0"/>
              <a:t/>
            </a:r>
            <a:br>
              <a:rPr lang="ru-RU" sz="1500" dirty="0"/>
            </a:br>
            <a:r>
              <a:rPr lang="ru-RU" sz="2000" b="1" dirty="0" smtClean="0"/>
              <a:t>ПРОИЗОШЕДШИЕ ЗА ОТЧЕТНЫЙ ПЕРИОД ИЗМЕНЕНИЯ НОРМАТИВНОГО РЕГУЛИРОВАНИЯ </a:t>
            </a:r>
            <a:br>
              <a:rPr lang="ru-RU" sz="2000" b="1" dirty="0" smtClean="0"/>
            </a:br>
            <a:r>
              <a:rPr lang="ru-RU" sz="2000" b="1" dirty="0" smtClean="0"/>
              <a:t>В СФЕРЕ ЗДРАВООХРАНЕНИЯ</a:t>
            </a:r>
            <a:endParaRPr lang="ru-RU" sz="2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527048"/>
            <a:ext cx="8784976" cy="4854280"/>
          </a:xfrm>
        </p:spPr>
        <p:txBody>
          <a:bodyPr>
            <a:noAutofit/>
          </a:bodyPr>
          <a:lstStyle/>
          <a:p>
            <a:pPr marL="0" indent="0" algn="just" fontAlgn="base">
              <a:spcAft>
                <a:spcPts val="1200"/>
              </a:spcAft>
              <a:buNone/>
            </a:pPr>
            <a:r>
              <a:rPr lang="ru-RU" sz="2600" i="1" dirty="0"/>
              <a:t>Приказ Министерства здравоохранения РФ </a:t>
            </a:r>
            <a:r>
              <a:rPr lang="ru-RU" sz="2600" b="1" i="1" dirty="0"/>
              <a:t>от 28 октября 2020 г. N 1165н </a:t>
            </a:r>
            <a:r>
              <a:rPr lang="ru-RU" sz="2600" b="1" dirty="0"/>
              <a:t>"</a:t>
            </a:r>
            <a:r>
              <a:rPr lang="ru-RU" sz="2600" dirty="0"/>
              <a:t>Об утверждении требований к </a:t>
            </a:r>
            <a:r>
              <a:rPr lang="ru-RU" sz="2600" b="1" i="1" dirty="0"/>
              <a:t>комплектации лекарственными препаратами </a:t>
            </a:r>
            <a:r>
              <a:rPr lang="ru-RU" sz="2600" dirty="0"/>
              <a:t>и медицинскими изделиями укладок и наборов для оказания </a:t>
            </a:r>
            <a:r>
              <a:rPr lang="ru-RU" sz="2600" b="1" i="1" dirty="0"/>
              <a:t>скорой медицинской помощи".</a:t>
            </a:r>
            <a:endParaRPr lang="ru-RU" sz="2600" dirty="0"/>
          </a:p>
          <a:p>
            <a:pPr marL="0" indent="0" algn="just">
              <a:buNone/>
            </a:pPr>
            <a:r>
              <a:rPr lang="ru-RU" sz="2600" dirty="0"/>
              <a:t>Приказ Министерства здравоохранения РФ от </a:t>
            </a:r>
            <a:r>
              <a:rPr lang="ru-RU" sz="2600" b="1" i="1" dirty="0"/>
              <a:t>14 сентября 2020 г. N 972н</a:t>
            </a:r>
            <a:r>
              <a:rPr lang="ru-RU" sz="2600" dirty="0"/>
              <a:t> "Об утверждении </a:t>
            </a:r>
            <a:r>
              <a:rPr lang="ru-RU" sz="2600" b="1" i="1" dirty="0"/>
              <a:t>Порядка выдачи медицинскими организациями справок и медицинских заключений".</a:t>
            </a:r>
            <a:endParaRPr lang="ru-RU" sz="2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8581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1008112"/>
          </a:xfrm>
        </p:spPr>
        <p:txBody>
          <a:bodyPr>
            <a:noAutofit/>
          </a:bodyPr>
          <a:lstStyle/>
          <a:p>
            <a:r>
              <a:rPr lang="ru-RU" sz="1500" dirty="0"/>
              <a:t/>
            </a:r>
            <a:br>
              <a:rPr lang="ru-RU" sz="1500" dirty="0"/>
            </a:br>
            <a:r>
              <a:rPr lang="ru-RU" sz="2000" b="1" dirty="0" smtClean="0"/>
              <a:t>ПРОИЗОШЕДШИЕ ЗА ОТЧЕТНЫЙ ПЕРИОД ИЗМЕНЕНИЯ НОРМАТИВНОГО РЕГУЛИРОВАНИЯ </a:t>
            </a:r>
            <a:br>
              <a:rPr lang="ru-RU" sz="2000" b="1" dirty="0" smtClean="0"/>
            </a:br>
            <a:r>
              <a:rPr lang="ru-RU" sz="2000" b="1" dirty="0" smtClean="0"/>
              <a:t>В СФЕРЕ ЗДРАВООХРАНЕНИЯ</a:t>
            </a:r>
            <a:endParaRPr lang="ru-RU" sz="2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527048"/>
            <a:ext cx="8784976" cy="4854280"/>
          </a:xfrm>
        </p:spPr>
        <p:txBody>
          <a:bodyPr>
            <a:noAutofit/>
          </a:bodyPr>
          <a:lstStyle/>
          <a:p>
            <a:pPr marL="0" indent="0" algn="just" fontAlgn="base">
              <a:buNone/>
            </a:pPr>
            <a:r>
              <a:rPr lang="ru-RU" sz="2400" dirty="0"/>
              <a:t>Приказ Министерства здравоохранения РФ </a:t>
            </a:r>
            <a:r>
              <a:rPr lang="ru-RU" sz="2400" b="1" i="1" dirty="0"/>
              <a:t>от 28 октября 2020 г. N 1167н </a:t>
            </a:r>
            <a:r>
              <a:rPr lang="ru-RU" sz="2400" dirty="0"/>
              <a:t>"Об утверждении требований к организации деятельности субъектов обращения </a:t>
            </a:r>
            <a:r>
              <a:rPr lang="ru-RU" sz="2400" b="1" i="1" dirty="0"/>
              <a:t>донорской крови и (или) ее компонентов по заготовке, хранению,</a:t>
            </a:r>
            <a:r>
              <a:rPr lang="ru-RU" sz="2400" dirty="0"/>
              <a:t> транспортировке донорской крови и (или) ее компонентов, включая штатные нормативы и стандарт оснащения" </a:t>
            </a:r>
            <a:r>
              <a:rPr lang="ru-RU" sz="2400" u="sng" dirty="0"/>
              <a:t>(работа СПК).</a:t>
            </a:r>
            <a:endParaRPr lang="ru-RU" sz="2400" dirty="0"/>
          </a:p>
          <a:p>
            <a:pPr marL="0" indent="0" algn="just">
              <a:buNone/>
            </a:pPr>
            <a:r>
              <a:rPr lang="ru-RU" sz="2400" dirty="0"/>
              <a:t>Приказ Министерства здравоохранения РФ от </a:t>
            </a:r>
            <a:r>
              <a:rPr lang="ru-RU" sz="2400" b="1" i="1" dirty="0"/>
              <a:t>29 октября 2020 г. N 1177н</a:t>
            </a:r>
            <a:r>
              <a:rPr lang="ru-RU" sz="2400" dirty="0"/>
              <a:t> "Об утверждении Порядка организации и осуществления профилактики неинфекционных заболеваний и проведения мероприятий по формированию </a:t>
            </a:r>
            <a:r>
              <a:rPr lang="ru-RU" sz="2400" b="1" i="1" dirty="0"/>
              <a:t>здорового образа жизни в</a:t>
            </a:r>
            <a:r>
              <a:rPr lang="ru-RU" sz="2400" dirty="0"/>
              <a:t> медицинских организациях".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4986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1008112"/>
          </a:xfrm>
        </p:spPr>
        <p:txBody>
          <a:bodyPr>
            <a:noAutofit/>
          </a:bodyPr>
          <a:lstStyle/>
          <a:p>
            <a:r>
              <a:rPr lang="ru-RU" sz="1500" dirty="0"/>
              <a:t/>
            </a:r>
            <a:br>
              <a:rPr lang="ru-RU" sz="1500" dirty="0"/>
            </a:br>
            <a:r>
              <a:rPr lang="ru-RU" sz="2000" b="1" dirty="0" smtClean="0"/>
              <a:t>ПРОИЗОШЕДШИЕ ЗА ОТЧЕТНЫЙ ПЕРИОД ИЗМЕНЕНИЯ НОРМАТИВНОГО РЕГУЛИРОВАНИЯ </a:t>
            </a:r>
            <a:br>
              <a:rPr lang="ru-RU" sz="2000" b="1" dirty="0" smtClean="0"/>
            </a:br>
            <a:r>
              <a:rPr lang="ru-RU" sz="2000" b="1" dirty="0" smtClean="0"/>
              <a:t>В СФЕРЕ ЗДРАВООХРАНЕНИЯ</a:t>
            </a:r>
            <a:endParaRPr lang="ru-RU" sz="2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527048"/>
            <a:ext cx="8784976" cy="4854280"/>
          </a:xfrm>
        </p:spPr>
        <p:txBody>
          <a:bodyPr>
            <a:noAutofit/>
          </a:bodyPr>
          <a:lstStyle/>
          <a:p>
            <a:pPr marL="0" indent="0" algn="just" fontAlgn="base">
              <a:buNone/>
            </a:pPr>
            <a:r>
              <a:rPr lang="ru-RU" sz="2900" dirty="0"/>
              <a:t>С 01 января вступил в силу </a:t>
            </a:r>
            <a:r>
              <a:rPr lang="ru-RU" sz="2900" b="1" i="1" dirty="0"/>
              <a:t>Приказ Министерства здравоохранения РФ от 20 октября 2020 г. N 1130н "Об утверждении Порядка оказания медицинской помощи по профилю "акушерство и гинекология", </a:t>
            </a:r>
            <a:r>
              <a:rPr lang="ru-RU" sz="2900" dirty="0"/>
              <a:t>который регулирует оказание медицинской помощи по профилям "акушерство и гинекология» и утверждает формы документов при оказании медицинской помощи по данным профилям.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3300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5772</TotalTime>
  <Words>1127</Words>
  <Application>Microsoft Office PowerPoint</Application>
  <PresentationFormat>Экран (4:3)</PresentationFormat>
  <Paragraphs>104</Paragraphs>
  <Slides>22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Официальная</vt:lpstr>
      <vt:lpstr>Публичные обсуждения правоприменительной практики  Сташенко л.М. заместитель руководителя . 15 февраля 2021 г. . Магадан</vt:lpstr>
      <vt:lpstr> ПРОИЗОШЕДШИЕ ЗА ОТЧЕТНЫЙ ПЕРИОД ИЗМЕНЕНИЯ НОРМАТИВНОГО РЕГУЛИРОВАНИЯ  В СФЕРЕ ЗДРАВООХРАНЕНИЯ</vt:lpstr>
      <vt:lpstr> ПРОИЗОШЕДШИЕ ЗА ОТЧЕТНЫЙ ПЕРИОД ИЗМЕНЕНИЯ НОРМАТИВНОГО РЕГУЛИРОВАНИЯ  В СФЕРЕ ЗДРАВООХРАНЕНИЯ</vt:lpstr>
      <vt:lpstr> ПРОИЗОШЕДШИЕ ЗА ОТЧЕТНЫЙ ПЕРИОД ИЗМЕНЕНИЯ НОРМАТИВНОГО РЕГУЛИРОВАНИЯ  В СФЕРЕ ЗДРАВООХРАНЕНИЯ</vt:lpstr>
      <vt:lpstr> ПРОИЗОШЕДШИЕ ЗА ОТЧЕТНЫЙ ПЕРИОД ИЗМЕНЕНИЯ НОРМАТИВНОГО РЕГУЛИРОВАНИЯ  В СФЕРЕ ЗДРАВООХРАНЕНИЯ</vt:lpstr>
      <vt:lpstr> ПРОИЗОШЕДШИЕ ЗА ОТЧЕТНЫЙ ПЕРИОД ИЗМЕНЕНИЯ НОРМАТИВНОГО РЕГУЛИРОВАНИЯ  В СФЕРЕ ЗДРАВООХРАНЕНИЯ</vt:lpstr>
      <vt:lpstr> ПРОИЗОШЕДШИЕ ЗА ОТЧЕТНЫЙ ПЕРИОД ИЗМЕНЕНИЯ НОРМАТИВНОГО РЕГУЛИРОВАНИЯ  В СФЕРЕ ЗДРАВООХРАНЕНИЯ</vt:lpstr>
      <vt:lpstr> ПРОИЗОШЕДШИЕ ЗА ОТЧЕТНЫЙ ПЕРИОД ИЗМЕНЕНИЯ НОРМАТИВНОГО РЕГУЛИРОВАНИЯ  В СФЕРЕ ЗДРАВООХРАНЕНИЯ</vt:lpstr>
      <vt:lpstr> ПРОИЗОШЕДШИЕ ЗА ОТЧЕТНЫЙ ПЕРИОД ИЗМЕНЕНИЯ НОРМАТИВНОГО РЕГУЛИРОВАНИЯ  В СФЕРЕ ЗДРАВООХРАНЕНИЯ</vt:lpstr>
      <vt:lpstr> ПРОИЗОШЕДШИЕ ЗА ОТЧЕТНЫЙ ПЕРИОД ИЗМЕНЕНИЯ НОРМАТИВНОГО РЕГУЛИРОВАНИЯ  В СФЕРЕ ЗДРАВООХРАНЕНИЯ</vt:lpstr>
      <vt:lpstr> ПРОИЗОШЕДШИЕ ЗА ОТЧЕТНЫЙ ПЕРИОД ИЗМЕНЕНИЯ НОРМАТИВНОГО РЕГУЛИРОВАНИЯ  В СФЕРЕ ЗДРАВООХРАНЕНИЯ</vt:lpstr>
      <vt:lpstr> ПРОИЗОШЕДШИЕ ЗА ОТЧЕТНЫЙ ПЕРИОД ИЗМЕНЕНИЯ НОРМАТИВНОГО РЕГУЛИРОВАНИЯ  В СФЕРЕ ЗДРАВООХРАНЕНИЯ</vt:lpstr>
      <vt:lpstr> ПРОИЗОШЕДШИЕ ЗА ОТЧЕТНЫЙ ПЕРИОД ИЗМЕНЕНИЯ НОРМАТИВНОГО РЕГУЛИРОВАНИЯ  В СФЕРЕ ЗДРАВООХРАНЕНИЯ</vt:lpstr>
      <vt:lpstr>За 2020 год проведено 50 проверок</vt:lpstr>
      <vt:lpstr>Основания внеплановых проверок</vt:lpstr>
      <vt:lpstr> Форма амбулаторной медицинской карты</vt:lpstr>
      <vt:lpstr>Всего выявлено нарушений:</vt:lpstr>
      <vt:lpstr>ПРИНЯТЫЕ МЕРЫ</vt:lpstr>
      <vt:lpstr> Работа с обращениями</vt:lpstr>
      <vt:lpstr> Нарушения, выявленные при проведении проверок по обращениям</vt:lpstr>
      <vt:lpstr> Нарушения, выявленные при проведении проверок по обращениям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Правоприменительная практика,  статистика типовых нарушений обязательных требований</dc:title>
  <dc:creator>Hawk</dc:creator>
  <cp:lastModifiedBy>Hawk</cp:lastModifiedBy>
  <cp:revision>204</cp:revision>
  <dcterms:created xsi:type="dcterms:W3CDTF">2017-04-12T01:14:08Z</dcterms:created>
  <dcterms:modified xsi:type="dcterms:W3CDTF">2021-02-15T01:24:18Z</dcterms:modified>
</cp:coreProperties>
</file>